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85"/>
  </p:notesMasterIdLst>
  <p:sldIdLst>
    <p:sldId id="379" r:id="rId2"/>
    <p:sldId id="380" r:id="rId3"/>
    <p:sldId id="381" r:id="rId4"/>
    <p:sldId id="382" r:id="rId5"/>
    <p:sldId id="383" r:id="rId6"/>
    <p:sldId id="459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45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55" r:id="rId28"/>
    <p:sldId id="403" r:id="rId29"/>
    <p:sldId id="456" r:id="rId30"/>
    <p:sldId id="457" r:id="rId31"/>
    <p:sldId id="404" r:id="rId32"/>
    <p:sldId id="405" r:id="rId33"/>
    <p:sldId id="406" r:id="rId34"/>
    <p:sldId id="407" r:id="rId35"/>
    <p:sldId id="408" r:id="rId36"/>
    <p:sldId id="409" r:id="rId37"/>
    <p:sldId id="461" r:id="rId38"/>
    <p:sldId id="410" r:id="rId39"/>
    <p:sldId id="411" r:id="rId40"/>
    <p:sldId id="412" r:id="rId41"/>
    <p:sldId id="413" r:id="rId42"/>
    <p:sldId id="458" r:id="rId43"/>
    <p:sldId id="414" r:id="rId44"/>
    <p:sldId id="415" r:id="rId45"/>
    <p:sldId id="416" r:id="rId46"/>
    <p:sldId id="453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460" r:id="rId71"/>
    <p:sldId id="440" r:id="rId72"/>
    <p:sldId id="441" r:id="rId73"/>
    <p:sldId id="442" r:id="rId74"/>
    <p:sldId id="443" r:id="rId75"/>
    <p:sldId id="444" r:id="rId76"/>
    <p:sldId id="445" r:id="rId77"/>
    <p:sldId id="446" r:id="rId78"/>
    <p:sldId id="454" r:id="rId79"/>
    <p:sldId id="447" r:id="rId80"/>
    <p:sldId id="448" r:id="rId81"/>
    <p:sldId id="449" r:id="rId82"/>
    <p:sldId id="450" r:id="rId83"/>
    <p:sldId id="451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88C"/>
    <a:srgbClr val="FFCCFF"/>
    <a:srgbClr val="DDDDDD"/>
    <a:srgbClr val="FF00FF"/>
    <a:srgbClr val="000066"/>
    <a:srgbClr val="A1BD63"/>
    <a:srgbClr val="006600"/>
    <a:srgbClr val="336600"/>
    <a:srgbClr val="BBD97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22.2.2022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626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22.2.2022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ongoose-free-5.6.ex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Lectures/VRARXT-14.%20Miscallaneous/Examples/E1410-Mixamo-boss-2.html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://localhost/Lectures/VRARXR-03.%20Materials/Examples/E0310-normal-helper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/Lectures/VRARXR-06.%20Physics/Examples/E0618-Floor-of-tiles.html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localhost/Lectures/VRARXR-04.%20Animation/Examples/E0408-trajectory-formula.html" TargetMode="Externa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Lectures/VRARXR-09.%20Positioning/Videos/E0906-Compass.mp4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hyperlink" Target="http://localhost/Lectures/VRARXR-08.%20Stereo%202/Examples/E0806-Many-anaglyph-object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/Lectures/VRARXR-12.%20Skeletons/Examples/E1216-Head-morphing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localhost/Exercises/VRARXR-10.%20Camera/Videos/S1009-UFO.mp4" TargetMode="External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Exercises/VRARXR-05.%20Robots/Solutions/S0505-Jumping-chair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localhost/Exercises/VRARXR-02.%20Objects/Solutions/S0210-car-wheel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/Exercises/VRARXR-04.%20Animation/Solutions/S0408-free-walk.htm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localhost/Exercises/VRARXR-03.%20Materials/Solutions/S0309-urban-planet.html" TargetMode="External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Exercises/VRARXR-11.%20Textures/Solutions/S1105-Video-texture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localhost/Exercises/VRARXR-06.%20Physics/Solutions/S0610-Shooting-teapot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/Exercises/VRARXR-10.%20Camera/Videos/S1010-Face-control.mp4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://localhost/Exercises/VRARXR-08.%20Stereo%202/Solutions/S0810-In-rollercoaster.html" TargetMode="Externa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et.webgl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chrome/" TargetMode="External"/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zachsaw.com/?pg=quickphp_php_tester_debugger" TargetMode="External"/><Relationship Id="rId5" Type="http://schemas.openxmlformats.org/officeDocument/2006/relationships/hyperlink" Target="http://www.opera.com/" TargetMode="External"/><Relationship Id="rId4" Type="http://schemas.openxmlformats.org/officeDocument/2006/relationships/hyperlink" Target="https://www.mozilla.org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Examples/E0101-html-skeleton.html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Examples/E0102-js-code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Examples/E0103-including-three-js.html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earn.fmi.uni-sofia.bg/mod/resource/view.php?id=184801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Examples/E0104-static-cube.html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Examples/E0105-rotating-cube.html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Examples/E0105-rotating-cub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Examples/E0106-mobile-politeness.html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22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Въведение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№1</a:t>
            </a:r>
          </a:p>
        </p:txBody>
      </p:sp>
    </p:spTree>
    <p:extLst>
      <p:ext uri="{BB962C8B-B14F-4D97-AF65-F5344CB8AC3E}">
        <p14:creationId xmlns:p14="http://schemas.microsoft.com/office/powerpoint/2010/main" val="416043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Оценяване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noProof="0" dirty="0"/>
                  <a:t>Точки</a:t>
                </a:r>
              </a:p>
              <a:p>
                <a:pPr lvl="1"/>
                <a:r>
                  <a:rPr lang="bg-BG" noProof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Домашни </a:t>
                </a:r>
                <a14:m>
                  <m:oMath xmlns:m="http://schemas.openxmlformats.org/officeDocument/2006/math">
                    <m:r>
                      <a:rPr lang="bg-BG" i="1" noProof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2+4+8+16</m:t>
                    </m:r>
                  </m:oMath>
                </a14:m>
                <a:r>
                  <a:rPr lang="bg-BG" noProof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bg-BG" noProof="0" dirty="0"/>
                  <a:t>точки (общо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30</a:t>
                </a:r>
                <a:r>
                  <a:rPr lang="bg-BG" noProof="0" dirty="0"/>
                  <a:t>)</a:t>
                </a:r>
              </a:p>
              <a:p>
                <a:pPr lvl="1"/>
                <a:r>
                  <a:rPr lang="bg-BG" noProof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Тестове </a:t>
                </a:r>
                <a14:m>
                  <m:oMath xmlns:m="http://schemas.openxmlformats.org/officeDocument/2006/math">
                    <m:r>
                      <a:rPr lang="bg-BG" i="1" noProof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2+4+8+16</m:t>
                    </m:r>
                  </m:oMath>
                </a14:m>
                <a:r>
                  <a:rPr lang="bg-BG" noProof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bg-BG" noProof="0" dirty="0"/>
                  <a:t>точки (общо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30</a:t>
                </a:r>
                <a:r>
                  <a:rPr lang="bg-BG" noProof="0" dirty="0"/>
                  <a:t>) </a:t>
                </a:r>
              </a:p>
              <a:p>
                <a:pPr lvl="1"/>
                <a:r>
                  <a:rPr lang="bg-BG" noProof="0" dirty="0"/>
                  <a:t>Групов проект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8</a:t>
                </a:r>
                <a:r>
                  <a:rPr lang="bg-BG" noProof="0" dirty="0"/>
                  <a:t> точки</a:t>
                </a:r>
              </a:p>
              <a:p>
                <a:pPr lvl="1"/>
                <a:r>
                  <a:rPr lang="bg-BG" dirty="0"/>
                  <a:t>Бонуси </a:t>
                </a:r>
                <a:r>
                  <a:rPr lang="bg-BG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8</a:t>
                </a:r>
                <a:r>
                  <a:rPr lang="bg-BG" dirty="0"/>
                  <a:t> точки</a:t>
                </a:r>
              </a:p>
              <a:p>
                <a:r>
                  <a:rPr lang="bg-BG" noProof="0" dirty="0"/>
                  <a:t>Оценка = Точки/</a:t>
                </a:r>
                <a:r>
                  <a:rPr lang="bg-BG" b="0" noProof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10</a:t>
                </a:r>
                <a:endParaRPr lang="bg-BG" dirty="0"/>
              </a:p>
              <a:p>
                <a:pPr lvl="1"/>
                <a:r>
                  <a:rPr lang="bg-BG" noProof="0" dirty="0"/>
                  <a:t>Минаване с тройка при поне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30</a:t>
                </a:r>
                <a:r>
                  <a:rPr lang="bg-BG" noProof="0" dirty="0"/>
                  <a:t> точки</a:t>
                </a:r>
              </a:p>
              <a:p>
                <a:pPr lvl="1"/>
                <a:r>
                  <a:rPr lang="bg-BG" noProof="0" dirty="0"/>
                  <a:t>Максимална оценка „</a:t>
                </a:r>
                <a:r>
                  <a:rPr lang="bg-BG" noProof="0" dirty="0" err="1"/>
                  <a:t>Свръхотличен</a:t>
                </a:r>
                <a:r>
                  <a:rPr lang="bg-BG" noProof="0" dirty="0"/>
                  <a:t>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7.60</a:t>
                </a:r>
                <a:r>
                  <a:rPr lang="bg-BG" noProof="0" dirty="0"/>
                  <a:t>”</a:t>
                </a:r>
              </a:p>
              <a:p>
                <a:pPr lvl="1"/>
                <a:r>
                  <a:rPr lang="bg-BG" noProof="0" dirty="0"/>
                  <a:t>Препоръки при повече от </a:t>
                </a:r>
                <a:r>
                  <a:rPr lang="en-US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6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</a:t>
                </a:r>
                <a:r>
                  <a:rPr lang="bg-BG" noProof="0" dirty="0"/>
                  <a:t> точки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b="-7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3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Натовареност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Седмична натовареност</a:t>
            </a:r>
            <a:endParaRPr lang="bg-BG" baseline="30000" noProof="0" dirty="0"/>
          </a:p>
        </p:txBody>
      </p:sp>
      <p:sp>
        <p:nvSpPr>
          <p:cNvPr id="5" name="Rectangle 4"/>
          <p:cNvSpPr/>
          <p:nvPr/>
        </p:nvSpPr>
        <p:spPr>
          <a:xfrm>
            <a:off x="688435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5951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467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00983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38499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6015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3531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1047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8563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26079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63595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1111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38627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6143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13658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700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66711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87248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079259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99796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91807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12344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304355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981200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93748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206296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818844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2809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16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5357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20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7905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b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</a:br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20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50453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b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</a:br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20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2074206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Freeform 37"/>
          <p:cNvSpPr/>
          <p:nvPr/>
        </p:nvSpPr>
        <p:spPr>
          <a:xfrm>
            <a:off x="3733800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Freeform 38"/>
          <p:cNvSpPr/>
          <p:nvPr/>
        </p:nvSpPr>
        <p:spPr>
          <a:xfrm>
            <a:off x="5294244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Freeform 39"/>
          <p:cNvSpPr/>
          <p:nvPr/>
        </p:nvSpPr>
        <p:spPr>
          <a:xfrm>
            <a:off x="6953838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382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Изпит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Първи изпит</a:t>
            </a:r>
          </a:p>
          <a:p>
            <a:pPr lvl="1"/>
            <a:r>
              <a:rPr lang="bg-BG" dirty="0"/>
              <a:t>Представяне на груповия проект</a:t>
            </a:r>
            <a:endParaRPr lang="bg-BG" noProof="0" dirty="0"/>
          </a:p>
          <a:p>
            <a:r>
              <a:rPr lang="bg-BG" noProof="0" dirty="0"/>
              <a:t>Поправителен изпит</a:t>
            </a:r>
          </a:p>
          <a:p>
            <a:pPr lvl="1"/>
            <a:r>
              <a:rPr lang="bg-BG" noProof="0" dirty="0"/>
              <a:t>Само тестове на екс</a:t>
            </a:r>
          </a:p>
          <a:p>
            <a:pPr lvl="1"/>
            <a:r>
              <a:rPr lang="bg-BG" noProof="0" dirty="0"/>
              <a:t>Без домашни задания</a:t>
            </a:r>
          </a:p>
          <a:p>
            <a:pPr lvl="1"/>
            <a:r>
              <a:rPr lang="bg-BG" dirty="0"/>
              <a:t>Без проект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3852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Наказания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Отнемане на всички точки</a:t>
            </a:r>
          </a:p>
          <a:p>
            <a:pPr lvl="1"/>
            <a:r>
              <a:rPr lang="bg-BG" noProof="0" dirty="0"/>
              <a:t>Преписване на тест / домашно / бонус</a:t>
            </a:r>
          </a:p>
          <a:p>
            <a:pPr lvl="1"/>
            <a:r>
              <a:rPr lang="bg-BG" noProof="0" dirty="0"/>
              <a:t>Подсказване на тест / домашно / бонус</a:t>
            </a:r>
          </a:p>
          <a:p>
            <a:r>
              <a:rPr lang="bg-BG" noProof="0" dirty="0"/>
              <a:t>Отнемане на половината точки</a:t>
            </a:r>
          </a:p>
          <a:p>
            <a:pPr lvl="1"/>
            <a:r>
              <a:rPr lang="bg-BG" noProof="0" dirty="0"/>
              <a:t>Извънредно минаване на тест</a:t>
            </a:r>
          </a:p>
          <a:p>
            <a:pPr lvl="1"/>
            <a:r>
              <a:rPr lang="bg-BG" noProof="0" dirty="0"/>
              <a:t>Закъсняло изпращане на домашно</a:t>
            </a:r>
          </a:p>
          <a:p>
            <a:pPr lvl="1"/>
            <a:r>
              <a:rPr lang="bg-BG" dirty="0"/>
              <a:t>Закъсняло изпращане на груповия проект</a:t>
            </a:r>
          </a:p>
          <a:p>
            <a:pPr lvl="1"/>
            <a:r>
              <a:rPr lang="bg-BG" dirty="0"/>
              <a:t>Закъснение – само в позволения период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14751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Мудъл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Използване на Мудъл</a:t>
            </a:r>
          </a:p>
          <a:p>
            <a:pPr lvl="1"/>
            <a:r>
              <a:rPr lang="bg-BG" noProof="0" dirty="0"/>
              <a:t>Презентациите са в </a:t>
            </a:r>
            <a:r>
              <a:rPr lang="bg-BG" noProof="0" dirty="0" err="1"/>
              <a:t>Мудъл</a:t>
            </a:r>
            <a:endParaRPr lang="bg-BG" noProof="0" dirty="0"/>
          </a:p>
          <a:p>
            <a:pPr lvl="1"/>
            <a:r>
              <a:rPr lang="bg-BG" dirty="0"/>
              <a:t>Упражненията са в </a:t>
            </a:r>
            <a:r>
              <a:rPr lang="bg-BG" dirty="0" err="1"/>
              <a:t>Мудъл</a:t>
            </a:r>
            <a:endParaRPr lang="bg-BG" noProof="0" dirty="0"/>
          </a:p>
          <a:p>
            <a:pPr lvl="1"/>
            <a:r>
              <a:rPr lang="bg-BG" noProof="0" dirty="0"/>
              <a:t>Предаване на домашни задания</a:t>
            </a:r>
          </a:p>
          <a:p>
            <a:pPr lvl="1"/>
            <a:r>
              <a:rPr lang="bg-BG" noProof="0" dirty="0"/>
              <a:t>Получаване на оценки</a:t>
            </a:r>
          </a:p>
          <a:p>
            <a:pPr lvl="1"/>
            <a:r>
              <a:rPr lang="bg-BG" noProof="0" dirty="0"/>
              <a:t>Форум на курса и съобщения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4768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noProof="0" dirty="0"/>
              <a:t>Вероятни </a:t>
            </a:r>
            <a:r>
              <a:rPr lang="bg-BG" sz="4000" dirty="0"/>
              <a:t>ч</a:t>
            </a:r>
            <a:r>
              <a:rPr lang="bg-BG" sz="4000" noProof="0" dirty="0" err="1"/>
              <a:t>есто</a:t>
            </a:r>
            <a:r>
              <a:rPr lang="bg-BG" sz="4000" noProof="0" dirty="0"/>
              <a:t> задавани въпроси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Може ли тема на проект?</a:t>
            </a:r>
          </a:p>
          <a:p>
            <a:pPr lvl="1"/>
            <a:r>
              <a:rPr lang="bg-BG" noProof="0" dirty="0"/>
              <a:t>Само дограмата на проекта. </a:t>
            </a:r>
          </a:p>
          <a:p>
            <a:r>
              <a:rPr lang="bg-BG" noProof="0" dirty="0"/>
              <a:t>Може ли тройка</a:t>
            </a:r>
            <a:r>
              <a:rPr lang="bg-BG" sz="2800" b="0" baseline="30000" noProof="0" dirty="0"/>
              <a:t>*</a:t>
            </a:r>
            <a:r>
              <a:rPr lang="bg-BG" noProof="0" dirty="0"/>
              <a:t>?</a:t>
            </a:r>
          </a:p>
          <a:p>
            <a:pPr lvl="1"/>
            <a:r>
              <a:rPr lang="bg-BG" noProof="0" dirty="0"/>
              <a:t>Да, при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30</a:t>
            </a:r>
            <a:r>
              <a:rPr lang="bg-BG" noProof="0" dirty="0"/>
              <a:t> или повече точки.</a:t>
            </a:r>
          </a:p>
          <a:p>
            <a:r>
              <a:rPr lang="bg-BG" noProof="0" dirty="0"/>
              <a:t>Не ми достига точка, може ли да…</a:t>
            </a:r>
          </a:p>
          <a:p>
            <a:pPr lvl="1"/>
            <a:r>
              <a:rPr lang="bg-BG" noProof="0" dirty="0"/>
              <a:t>Не!</a:t>
            </a:r>
          </a:p>
          <a:p>
            <a:endParaRPr lang="bg-BG" noProof="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477000" y="5791200"/>
            <a:ext cx="2654300" cy="10414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bg-BG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За оценка става въпрос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6502400"/>
            <a:ext cx="30353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9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E917-BCDB-4122-B439-6F2539BA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Групов проект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F6E8A-F8EC-445B-AD89-F100F9896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Разпределение в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dirty="0"/>
              <a:t> </a:t>
            </a:r>
            <a:r>
              <a:rPr lang="bg-BG" dirty="0"/>
              <a:t>групи</a:t>
            </a:r>
          </a:p>
          <a:p>
            <a:pPr lvl="1"/>
            <a:r>
              <a:rPr lang="bg-BG" dirty="0"/>
              <a:t>Ще имате обща задача</a:t>
            </a:r>
          </a:p>
          <a:p>
            <a:pPr lvl="1"/>
            <a:r>
              <a:rPr lang="bg-BG" dirty="0"/>
              <a:t>Всяка група я решава заедно</a:t>
            </a:r>
          </a:p>
          <a:p>
            <a:pPr lvl="1"/>
            <a:r>
              <a:rPr lang="bg-BG" dirty="0"/>
              <a:t>Всеки получава дял от точките</a:t>
            </a:r>
          </a:p>
          <a:p>
            <a:pPr lvl="1"/>
            <a:r>
              <a:rPr lang="bg-BG" dirty="0"/>
              <a:t>Разпределението ще е при стабилизиране </a:t>
            </a:r>
            <a:r>
              <a:rPr lang="bg-BG"/>
              <a:t>на студентите в курса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7972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VR</a:t>
            </a:r>
            <a:r>
              <a:rPr lang="bg-BG" noProof="0" dirty="0"/>
              <a:t>, </a:t>
            </a:r>
            <a:r>
              <a:rPr lang="bg-BG" noProof="0" dirty="0" err="1"/>
              <a:t>AR</a:t>
            </a:r>
            <a:r>
              <a:rPr lang="en-US" noProof="0" dirty="0"/>
              <a:t>,</a:t>
            </a:r>
            <a:r>
              <a:rPr lang="bg-BG" noProof="0" dirty="0"/>
              <a:t> </a:t>
            </a:r>
            <a:r>
              <a:rPr lang="en-US" noProof="0" dirty="0" err="1"/>
              <a:t>XR</a:t>
            </a:r>
            <a:r>
              <a:rPr lang="bg-BG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891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VR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Виртуална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b="1" noProof="0" dirty="0" err="1">
                <a:solidFill>
                  <a:srgbClr val="FF388C"/>
                </a:solidFill>
              </a:rPr>
              <a:t>V</a:t>
            </a:r>
            <a:r>
              <a:rPr lang="bg-BG" noProof="0" dirty="0" err="1"/>
              <a:t>irtual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Компютърно генерирана реалност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Симулира сигнали за сетивата ни</a:t>
            </a:r>
          </a:p>
          <a:p>
            <a:pPr lvl="1"/>
            <a:r>
              <a:rPr lang="bg-BG" noProof="0" dirty="0"/>
              <a:t>Потапя човек в изкуствен свят</a:t>
            </a:r>
          </a:p>
        </p:txBody>
      </p:sp>
    </p:spTree>
    <p:extLst>
      <p:ext uri="{BB962C8B-B14F-4D97-AF65-F5344CB8AC3E}">
        <p14:creationId xmlns:p14="http://schemas.microsoft.com/office/powerpoint/2010/main" val="205673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Симулирани сетива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Човешки сетива</a:t>
            </a:r>
          </a:p>
          <a:p>
            <a:pPr lvl="1"/>
            <a:r>
              <a:rPr lang="bg-BG" noProof="0" dirty="0">
                <a:solidFill>
                  <a:srgbClr val="FF388C"/>
                </a:solidFill>
              </a:rPr>
              <a:t>Зрение и слух</a:t>
            </a:r>
          </a:p>
          <a:p>
            <a:pPr lvl="1"/>
            <a:r>
              <a:rPr lang="bg-BG" noProof="0" dirty="0">
                <a:solidFill>
                  <a:srgbClr val="FF388C"/>
                </a:solidFill>
              </a:rPr>
              <a:t>Обоняние и вкус</a:t>
            </a:r>
          </a:p>
          <a:p>
            <a:pPr lvl="1"/>
            <a:r>
              <a:rPr lang="bg-BG" noProof="0" dirty="0">
                <a:solidFill>
                  <a:srgbClr val="FF388C"/>
                </a:solidFill>
              </a:rPr>
              <a:t>Осезание (докосване) </a:t>
            </a:r>
            <a:r>
              <a:rPr lang="bg-BG" noProof="0" dirty="0"/>
              <a:t>и равновесие</a:t>
            </a:r>
          </a:p>
          <a:p>
            <a:pPr lvl="1"/>
            <a:r>
              <a:rPr lang="bg-BG" noProof="0" dirty="0"/>
              <a:t>Болка и температура</a:t>
            </a:r>
          </a:p>
          <a:p>
            <a:pPr lvl="1"/>
            <a:r>
              <a:rPr lang="bg-BG" dirty="0"/>
              <a:t>Интуиция и черва</a:t>
            </a:r>
            <a:endParaRPr lang="bg-BG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079D1F-1584-42F4-A4AF-2A0AB7BCC8F8}"/>
              </a:ext>
            </a:extLst>
          </p:cNvPr>
          <p:cNvGrpSpPr/>
          <p:nvPr/>
        </p:nvGrpSpPr>
        <p:grpSpPr>
          <a:xfrm>
            <a:off x="4038600" y="4595622"/>
            <a:ext cx="2935223" cy="1082802"/>
            <a:chOff x="2971800" y="2219706"/>
            <a:chExt cx="2935222" cy="108280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51ECCE-9C8C-436D-BB29-1D277FEB4E9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2219706"/>
              <a:ext cx="0" cy="101879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93E45D8E-CEEB-446E-AB08-3A319983C6E4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593305"/>
              <a:ext cx="2935222" cy="709203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Ентерична</a:t>
              </a:r>
              <a:r>
                <a:rPr lang="bg-BG" sz="1800" b="0" dirty="0">
                  <a:solidFill>
                    <a:schemeClr val="bg1"/>
                  </a:solidFill>
                </a:rPr>
                <a:t> нервна система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Enteric nervous system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BA9FFD-0549-4783-ACCB-6F7922788EA2}"/>
              </a:ext>
            </a:extLst>
          </p:cNvPr>
          <p:cNvGrpSpPr/>
          <p:nvPr/>
        </p:nvGrpSpPr>
        <p:grpSpPr>
          <a:xfrm>
            <a:off x="4343400" y="2286000"/>
            <a:ext cx="3124203" cy="645195"/>
            <a:chOff x="1752599" y="2593305"/>
            <a:chExt cx="3124201" cy="6451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7E3E39-D70E-4454-A546-9CB7F9228100}"/>
                </a:ext>
              </a:extLst>
            </p:cNvPr>
            <p:cNvCxnSpPr>
              <a:cxnSpLocks/>
            </p:cNvCxnSpPr>
            <p:nvPr/>
          </p:nvCxnSpPr>
          <p:spPr>
            <a:xfrm>
              <a:off x="1752599" y="3238500"/>
              <a:ext cx="312420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F1FFBEBA-8F2B-4026-A91D-DF44920819A5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593305"/>
              <a:ext cx="1904999" cy="64519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са петте ни основни сетива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2131A7-7FDD-46F6-AF22-342D8753891B}"/>
              </a:ext>
            </a:extLst>
          </p:cNvPr>
          <p:cNvGrpSpPr/>
          <p:nvPr/>
        </p:nvGrpSpPr>
        <p:grpSpPr>
          <a:xfrm>
            <a:off x="1447799" y="5475189"/>
            <a:ext cx="2590800" cy="645195"/>
            <a:chOff x="2971800" y="2593305"/>
            <a:chExt cx="2590799" cy="64519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E5F726-B742-4C24-8776-4D6626916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800" y="2593305"/>
              <a:ext cx="25907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F9FC5EFC-D504-4506-A067-56A7E86BC6C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593305"/>
              <a:ext cx="2017775" cy="64519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500</a:t>
              </a:r>
              <a:r>
                <a:rPr lang="bg-BG" sz="1800" b="0" dirty="0">
                  <a:solidFill>
                    <a:schemeClr val="bg1"/>
                  </a:solidFill>
                </a:rPr>
                <a:t> млн. неврона втори мозък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endParaRPr lang="bg-BG" sz="18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12EFDC-EFB8-46E3-9A51-F0C73AC7826F}"/>
              </a:ext>
            </a:extLst>
          </p:cNvPr>
          <p:cNvGrpSpPr/>
          <p:nvPr/>
        </p:nvGrpSpPr>
        <p:grpSpPr>
          <a:xfrm>
            <a:off x="3465576" y="5926835"/>
            <a:ext cx="1644128" cy="645195"/>
            <a:chOff x="2194560" y="2593305"/>
            <a:chExt cx="2795016" cy="64519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AA5856-732B-4C57-8401-FFA070EA4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560" y="2593305"/>
              <a:ext cx="272034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777329F5-CCB7-4AD0-A209-14C39369C76C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593305"/>
              <a:ext cx="2017775" cy="64519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 някои е и първи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82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Запознаване с курса</a:t>
            </a:r>
          </a:p>
          <a:p>
            <a:r>
              <a:rPr lang="bg-BG" noProof="0" dirty="0"/>
              <a:t>Използвани технологии</a:t>
            </a:r>
          </a:p>
          <a:p>
            <a:r>
              <a:rPr lang="bg-BG" noProof="0" dirty="0"/>
              <a:t>Куб в браузър</a:t>
            </a:r>
          </a:p>
          <a:p>
            <a:r>
              <a:rPr lang="bg-BG" noProof="0" dirty="0"/>
              <a:t>Въртене на куба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8367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AR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Добавена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b="1" noProof="0" dirty="0" err="1">
                <a:solidFill>
                  <a:srgbClr val="FF388C"/>
                </a:solidFill>
              </a:rPr>
              <a:t>A</a:t>
            </a:r>
            <a:r>
              <a:rPr lang="bg-BG" noProof="0" dirty="0" err="1"/>
              <a:t>ugmented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Виртуална реалност, насложена към възприятие на реална реалност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Обогатява реалния свят с виртуални обекти</a:t>
            </a:r>
          </a:p>
        </p:txBody>
      </p:sp>
    </p:spTree>
    <p:extLst>
      <p:ext uri="{BB962C8B-B14F-4D97-AF65-F5344CB8AC3E}">
        <p14:creationId xmlns:p14="http://schemas.microsoft.com/office/powerpoint/2010/main" val="223779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MR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Смесена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b="1" noProof="0" dirty="0" err="1">
                <a:solidFill>
                  <a:srgbClr val="FF388C"/>
                </a:solidFill>
              </a:rPr>
              <a:t>M</a:t>
            </a:r>
            <a:r>
              <a:rPr lang="bg-BG" noProof="0" dirty="0" err="1"/>
              <a:t>ixed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Сливане на реален и виртуален свят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Пълно взаимодействие между реални и виртуални обекти</a:t>
            </a:r>
          </a:p>
          <a:p>
            <a:pPr lvl="1"/>
            <a:r>
              <a:rPr lang="bg-BG" noProof="0" dirty="0"/>
              <a:t>Всичко е в реално време</a:t>
            </a:r>
          </a:p>
        </p:txBody>
      </p:sp>
    </p:spTree>
    <p:extLst>
      <p:ext uri="{BB962C8B-B14F-4D97-AF65-F5344CB8AC3E}">
        <p14:creationId xmlns:p14="http://schemas.microsoft.com/office/powerpoint/2010/main" val="65417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XR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Разширена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noProof="0" dirty="0" err="1"/>
              <a:t>E</a:t>
            </a:r>
            <a:r>
              <a:rPr lang="bg-BG" b="1" noProof="0" dirty="0" err="1">
                <a:solidFill>
                  <a:srgbClr val="FF388C"/>
                </a:solidFill>
              </a:rPr>
              <a:t>x</a:t>
            </a:r>
            <a:r>
              <a:rPr lang="bg-BG" noProof="0" dirty="0" err="1"/>
              <a:t>tended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Включва всяка форма на реални и виртуални светове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Обобщаващ термин за </a:t>
            </a:r>
            <a:r>
              <a:rPr lang="bg-BG" noProof="0" dirty="0" err="1"/>
              <a:t>VR</a:t>
            </a:r>
            <a:r>
              <a:rPr lang="bg-BG" noProof="0" dirty="0"/>
              <a:t>, </a:t>
            </a:r>
            <a:r>
              <a:rPr lang="bg-BG" noProof="0" dirty="0" err="1"/>
              <a:t>AR</a:t>
            </a:r>
            <a:r>
              <a:rPr lang="bg-BG" noProof="0" dirty="0"/>
              <a:t> и </a:t>
            </a:r>
            <a:r>
              <a:rPr lang="bg-BG" noProof="0" dirty="0" err="1"/>
              <a:t>MR</a:t>
            </a:r>
            <a:endParaRPr lang="bg-BG" noProof="0" dirty="0"/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3581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BR</a:t>
            </a:r>
            <a:r>
              <a:rPr lang="bg-BG" noProof="0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1219200"/>
            <a:ext cx="9067800" cy="5562600"/>
          </a:xfrm>
        </p:spPr>
        <p:txBody>
          <a:bodyPr/>
          <a:lstStyle/>
          <a:p>
            <a:endParaRPr lang="bg-BG" dirty="0"/>
          </a:p>
          <a:p>
            <a:endParaRPr lang="bg-BG" dirty="0"/>
          </a:p>
          <a:p>
            <a:pPr algn="ctr"/>
            <a:r>
              <a:rPr lang="bg-BG" b="0" dirty="0"/>
              <a:t>(Тук очаквам включване от вас)</a:t>
            </a:r>
          </a:p>
        </p:txBody>
      </p:sp>
    </p:spTree>
    <p:extLst>
      <p:ext uri="{BB962C8B-B14F-4D97-AF65-F5344CB8AC3E}">
        <p14:creationId xmlns:p14="http://schemas.microsoft.com/office/powerpoint/2010/main" val="15994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BR</a:t>
            </a:r>
            <a:r>
              <a:rPr lang="bg-BG" noProof="0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Може да е</a:t>
            </a:r>
          </a:p>
          <a:p>
            <a:pPr lvl="1"/>
            <a:r>
              <a:rPr lang="bg-BG" noProof="0" dirty="0" err="1"/>
              <a:t>HTML</a:t>
            </a:r>
            <a:r>
              <a:rPr lang="bg-BG" noProof="0" dirty="0"/>
              <a:t> таг за нов ред</a:t>
            </a:r>
          </a:p>
          <a:p>
            <a:pPr lvl="1"/>
            <a:r>
              <a:rPr lang="bg-BG" noProof="0" dirty="0"/>
              <a:t>Химичен елемент бром</a:t>
            </a:r>
          </a:p>
          <a:p>
            <a:pPr lvl="1"/>
            <a:r>
              <a:rPr lang="bg-BG" noProof="0" dirty="0"/>
              <a:t>Главен домейн за Бразилия</a:t>
            </a:r>
          </a:p>
          <a:p>
            <a:pPr lvl="1"/>
            <a:r>
              <a:rPr lang="bg-BG" noProof="0" dirty="0"/>
              <a:t>Британското БДЖ</a:t>
            </a:r>
          </a:p>
          <a:p>
            <a:pPr lvl="1"/>
            <a:r>
              <a:rPr lang="bg-BG" noProof="0" dirty="0"/>
              <a:t>Символ на </a:t>
            </a:r>
            <a:r>
              <a:rPr lang="bg-BG" noProof="0" dirty="0" err="1"/>
              <a:t>беларуската</a:t>
            </a:r>
            <a:r>
              <a:rPr lang="bg-BG" noProof="0" dirty="0"/>
              <a:t> рубла</a:t>
            </a:r>
          </a:p>
          <a:p>
            <a:pPr lvl="1"/>
            <a:r>
              <a:rPr lang="bg-BG" noProof="0" dirty="0" err="1">
                <a:latin typeface="Cambria" panose="02040503050406030204" pitchFamily="18" charset="0"/>
                <a:ea typeface="Cambria" panose="02040503050406030204" pitchFamily="18" charset="0"/>
              </a:rPr>
              <a:t>ISO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 639-1</a:t>
            </a:r>
            <a:r>
              <a:rPr lang="bg-BG" noProof="0" dirty="0"/>
              <a:t> код  за бретонския </a:t>
            </a:r>
            <a:r>
              <a:rPr lang="bg-BG" noProof="0"/>
              <a:t>език в </a:t>
            </a:r>
            <a:r>
              <a:rPr lang="bg-BG" noProof="0" dirty="0"/>
              <a:t>северозападна Франция</a:t>
            </a:r>
          </a:p>
        </p:txBody>
      </p:sp>
    </p:spTree>
    <p:extLst>
      <p:ext uri="{BB962C8B-B14F-4D97-AF65-F5344CB8AC3E}">
        <p14:creationId xmlns:p14="http://schemas.microsoft.com/office/powerpoint/2010/main" val="242667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Примери от курса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82E28AF-EEF3-42B2-BDCD-DDD58C149D5C}"/>
              </a:ext>
            </a:extLst>
          </p:cNvPr>
          <p:cNvSpPr txBox="1">
            <a:spLocks/>
          </p:cNvSpPr>
          <p:nvPr/>
        </p:nvSpPr>
        <p:spPr>
          <a:xfrm>
            <a:off x="1802296" y="4267200"/>
            <a:ext cx="7036904" cy="1905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Напомняне към мен: </a:t>
            </a:r>
            <a:r>
              <a:rPr lang="bg-BG" sz="2800" b="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 action="ppaction://hlinkfile"/>
              </a:rPr>
              <a:t>магустата</a:t>
            </a:r>
            <a:endParaRPr lang="bg-BG" sz="28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2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Напомняне към вас: картинките</a:t>
            </a:r>
          </a:p>
        </p:txBody>
      </p:sp>
    </p:spTree>
    <p:extLst>
      <p:ext uri="{BB962C8B-B14F-4D97-AF65-F5344CB8AC3E}">
        <p14:creationId xmlns:p14="http://schemas.microsoft.com/office/powerpoint/2010/main" val="65590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Примери от </a:t>
            </a:r>
            <a:r>
              <a:rPr lang="bg-BG" dirty="0"/>
              <a:t>курса</a:t>
            </a:r>
            <a:endParaRPr lang="bg-BG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3246A935-EFAE-4DE0-BDD6-FB4173284F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44" y="17526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3DAB7D2D-0A12-4801-A303-31B0381303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7526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CE7452C6-6F81-49A5-9B96-0D7CF7D30FC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44" y="3962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68EBDE43-2D7D-4F3F-94FD-D461E278847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448" y="3962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145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E23BE53-6829-4FB9-9B86-ADDE3F9317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FCB205C-AB18-4A3B-A5AF-A6DDEF223E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664" y="3583686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2F2CBE3-37AB-4CF9-B7BE-817F6A6641F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38" y="3583687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ED061B89-5AFD-4741-930D-EAD2839A1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738" y="1314641"/>
            <a:ext cx="3657600" cy="1984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02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0B288F5-DAC3-459F-93B7-6C8339B222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1A96BBD-E0D2-4EA0-A33F-366BADA392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1061549B-222F-4E6F-AE47-9C63D99FE50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581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CBE674F6-FE0B-427F-8A7C-624C7155151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3590544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49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B3286E-6C66-40B8-AF0A-4ADB1E208A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1FB1410-147D-4B69-B741-F55E7CC1AE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74698DE4-8E05-4A80-8C61-AE783F08E9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98" y="3577591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8"/>
            <a:extLst>
              <a:ext uri="{FF2B5EF4-FFF2-40B4-BE49-F238E27FC236}">
                <a16:creationId xmlns:a16="http://schemas.microsoft.com/office/drawing/2014/main" id="{43367A93-3329-4592-B2CB-DF61B900355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3577591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47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Запознаване с курса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0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91ED6-26D6-4BE1-A512-8216E4C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Последен пример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A200E-C724-4A16-8B6A-A54F34E3F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6" name="Crystal invaders">
            <a:hlinkClick r:id="" action="ppaction://media"/>
            <a:extLst>
              <a:ext uri="{FF2B5EF4-FFF2-40B4-BE49-F238E27FC236}">
                <a16:creationId xmlns:a16="http://schemas.microsoft.com/office/drawing/2014/main" id="{DC29EAFA-0B03-49D2-A138-88DFCEC58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752600"/>
            <a:ext cx="73152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54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02296" y="2381411"/>
            <a:ext cx="7341704" cy="4247989"/>
          </a:xfrm>
        </p:spPr>
        <p:txBody>
          <a:bodyPr/>
          <a:lstStyle/>
          <a:p>
            <a:r>
              <a:rPr lang="bg-BG" noProof="0" dirty="0"/>
              <a:t>Използвани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79529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Използвани технологии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Различни, но допълващи се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819401" y="2313294"/>
            <a:ext cx="2920927" cy="3477906"/>
            <a:chOff x="3075992" y="2271294"/>
            <a:chExt cx="2920927" cy="3477906"/>
          </a:xfrm>
        </p:grpSpPr>
        <p:sp>
          <p:nvSpPr>
            <p:cNvPr id="4" name="Rectangle 3"/>
            <p:cNvSpPr/>
            <p:nvPr/>
          </p:nvSpPr>
          <p:spPr>
            <a:xfrm>
              <a:off x="3075992" y="2271294"/>
              <a:ext cx="2920927" cy="34779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bg-BG" sz="2800" dirty="0">
                  <a:solidFill>
                    <a:schemeClr val="tx2"/>
                  </a:solidFill>
                  <a:latin typeface="Candara" panose="020E0502030303020204" pitchFamily="34" charset="0"/>
                </a:rPr>
                <a:t>Уеб страница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97696" y="2819401"/>
              <a:ext cx="2677515" cy="2743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ndara" panose="020E0502030303020204" pitchFamily="34" charset="0"/>
                </a:rPr>
                <a:t>HTML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bg-BG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19401" y="3403175"/>
              <a:ext cx="2434106" cy="10710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ndara" panose="020E0502030303020204" pitchFamily="34" charset="0"/>
                </a:rPr>
                <a:t>JavaScript</a:t>
              </a:r>
              <a:endParaRPr lang="bg-BG" sz="28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19401" y="4608059"/>
              <a:ext cx="2434106" cy="8032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CSS</a:t>
              </a:r>
              <a:endParaRPr lang="bg-BG" sz="28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8064" y="3924997"/>
              <a:ext cx="1059128" cy="402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andara" panose="020E0502030303020204" pitchFamily="34" charset="0"/>
                </a:rPr>
                <a:t>WebGL</a:t>
              </a:r>
              <a:endParaRPr lang="bg-BG" sz="20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0" name="Right Arrow Callout 9"/>
          <p:cNvSpPr/>
          <p:nvPr/>
        </p:nvSpPr>
        <p:spPr>
          <a:xfrm flipH="1">
            <a:off x="5384075" y="3505200"/>
            <a:ext cx="2190695" cy="951369"/>
          </a:xfrm>
          <a:prstGeom prst="rightArrowCallout">
            <a:avLst>
              <a:gd name="adj1" fmla="val 16572"/>
              <a:gd name="adj2" fmla="val 15703"/>
              <a:gd name="adj3" fmla="val 20315"/>
              <a:gd name="adj4" fmla="val 74861"/>
            </a:avLst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10800000" lon="10800000" rev="10800000"/>
              </a:camera>
              <a:lightRig rig="threePt" dir="t"/>
            </a:scene3d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JavaScript</a:t>
            </a:r>
            <a:r>
              <a:rPr lang="bg-BG" sz="2400" dirty="0">
                <a:solidFill>
                  <a:schemeClr val="tx2"/>
                </a:solidFill>
                <a:latin typeface="Candara" panose="020E0502030303020204" pitchFamily="34" charset="0"/>
              </a:rPr>
              <a:t> файлове</a:t>
            </a:r>
          </a:p>
        </p:txBody>
      </p:sp>
      <p:sp>
        <p:nvSpPr>
          <p:cNvPr id="11" name="Right Arrow Callout 10"/>
          <p:cNvSpPr/>
          <p:nvPr/>
        </p:nvSpPr>
        <p:spPr>
          <a:xfrm rot="10800000" flipH="1">
            <a:off x="990601" y="4537954"/>
            <a:ext cx="2190695" cy="951369"/>
          </a:xfrm>
          <a:prstGeom prst="rightArrowCallout">
            <a:avLst>
              <a:gd name="adj1" fmla="val 16572"/>
              <a:gd name="adj2" fmla="val 15703"/>
              <a:gd name="adj3" fmla="val 20315"/>
              <a:gd name="adj4" fmla="val 74861"/>
            </a:avLst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Candara" panose="020E0502030303020204" pitchFamily="34" charset="0"/>
              </a:rPr>
              <a:t>CSS</a:t>
            </a:r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bg-BG" sz="2400" dirty="0">
                <a:solidFill>
                  <a:schemeClr val="tx2"/>
                </a:solidFill>
                <a:latin typeface="Candara" panose="020E0502030303020204" pitchFamily="34" charset="0"/>
              </a:rPr>
              <a:t>файлове</a:t>
            </a:r>
          </a:p>
        </p:txBody>
      </p:sp>
      <p:sp>
        <p:nvSpPr>
          <p:cNvPr id="12" name="Right Arrow Callout 11"/>
          <p:cNvSpPr/>
          <p:nvPr/>
        </p:nvSpPr>
        <p:spPr>
          <a:xfrm rot="10800000" flipH="1">
            <a:off x="1009706" y="2667000"/>
            <a:ext cx="2190695" cy="951369"/>
          </a:xfrm>
          <a:prstGeom prst="rightArrowCallout">
            <a:avLst>
              <a:gd name="adj1" fmla="val 16572"/>
              <a:gd name="adj2" fmla="val 15703"/>
              <a:gd name="adj3" fmla="val 20315"/>
              <a:gd name="adj4" fmla="val 74861"/>
            </a:avLst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HTML </a:t>
            </a:r>
            <a:r>
              <a:rPr lang="bg-BG" sz="2400" dirty="0">
                <a:solidFill>
                  <a:schemeClr val="tx2"/>
                </a:solidFill>
                <a:latin typeface="Candara" panose="020E0502030303020204" pitchFamily="34" charset="0"/>
              </a:rPr>
              <a:t>файлове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781800" y="2345042"/>
            <a:ext cx="1828800" cy="668759"/>
          </a:xfrm>
          <a:prstGeom prst="rect">
            <a:avLst/>
          </a:prstGeom>
          <a:solidFill>
            <a:srgbClr val="FF388C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800" b="0" dirty="0">
                <a:solidFill>
                  <a:schemeClr val="bg1"/>
                </a:solidFill>
              </a:rPr>
              <a:t>Основна тежест на курса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81800" y="2345042"/>
            <a:ext cx="0" cy="1177316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318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HTML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HTML</a:t>
            </a:r>
            <a:endParaRPr lang="bg-BG" noProof="0" dirty="0"/>
          </a:p>
          <a:p>
            <a:pPr lvl="1"/>
            <a:r>
              <a:rPr lang="bg-BG" b="1" noProof="0" dirty="0" err="1">
                <a:solidFill>
                  <a:srgbClr val="FF388C"/>
                </a:solidFill>
              </a:rPr>
              <a:t>H</a:t>
            </a:r>
            <a:r>
              <a:rPr lang="bg-BG" noProof="0" dirty="0" err="1"/>
              <a:t>ypertext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M</a:t>
            </a:r>
            <a:r>
              <a:rPr lang="bg-BG" noProof="0" dirty="0" err="1"/>
              <a:t>arkup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L</a:t>
            </a:r>
            <a:r>
              <a:rPr lang="bg-BG" noProof="0" dirty="0" err="1"/>
              <a:t>anguage</a:t>
            </a:r>
            <a:endParaRPr lang="bg-BG" noProof="0" dirty="0"/>
          </a:p>
          <a:p>
            <a:pPr lvl="1"/>
            <a:r>
              <a:rPr lang="bg-BG" noProof="0" dirty="0"/>
              <a:t>Език за съдържание на уеб страница</a:t>
            </a:r>
          </a:p>
          <a:p>
            <a:pPr lvl="1"/>
            <a:r>
              <a:rPr lang="bg-BG" noProof="0" dirty="0"/>
              <a:t>Представлява текст с тагове (маркери)</a:t>
            </a:r>
          </a:p>
          <a:p>
            <a:r>
              <a:rPr lang="bg-BG" dirty="0"/>
              <a:t>Използване в</a:t>
            </a:r>
            <a:r>
              <a:rPr lang="bg-BG" noProof="0" dirty="0"/>
              <a:t> курса</a:t>
            </a:r>
          </a:p>
          <a:p>
            <a:pPr lvl="1"/>
            <a:r>
              <a:rPr lang="bg-BG" noProof="0" dirty="0"/>
              <a:t>Крайният резултат ще е уеб страница</a:t>
            </a:r>
          </a:p>
          <a:p>
            <a:pPr lvl="1"/>
            <a:r>
              <a:rPr lang="bg-BG" noProof="0" dirty="0" err="1"/>
              <a:t>HTML</a:t>
            </a:r>
            <a:r>
              <a:rPr lang="bg-BG" noProof="0" dirty="0"/>
              <a:t> е само опаковката на кода</a:t>
            </a:r>
          </a:p>
          <a:p>
            <a:pPr lvl="1"/>
            <a:r>
              <a:rPr lang="bg-BG" noProof="0" dirty="0"/>
              <a:t>Ще ни върши работа само HTML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46382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CSS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CSS</a:t>
            </a:r>
            <a:endParaRPr lang="bg-BG" noProof="0" dirty="0"/>
          </a:p>
          <a:p>
            <a:pPr lvl="1"/>
            <a:r>
              <a:rPr lang="bg-BG" b="1" noProof="0" dirty="0" err="1">
                <a:solidFill>
                  <a:srgbClr val="FF388C"/>
                </a:solidFill>
              </a:rPr>
              <a:t>C</a:t>
            </a:r>
            <a:r>
              <a:rPr lang="bg-BG" noProof="0" dirty="0" err="1"/>
              <a:t>ascading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S</a:t>
            </a:r>
            <a:r>
              <a:rPr lang="bg-BG" noProof="0" dirty="0" err="1"/>
              <a:t>tyle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S</a:t>
            </a:r>
            <a:r>
              <a:rPr lang="bg-BG" noProof="0" dirty="0" err="1"/>
              <a:t>heets</a:t>
            </a:r>
            <a:endParaRPr lang="bg-BG" noProof="0" dirty="0"/>
          </a:p>
          <a:p>
            <a:pPr lvl="1"/>
            <a:r>
              <a:rPr lang="bg-BG" noProof="0" dirty="0"/>
              <a:t>Език за оформление на уеб страница</a:t>
            </a:r>
          </a:p>
          <a:p>
            <a:pPr lvl="1"/>
            <a:r>
              <a:rPr lang="bg-BG" noProof="0" dirty="0"/>
              <a:t>Използва форматиращи правила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Минимално</a:t>
            </a:r>
          </a:p>
        </p:txBody>
      </p:sp>
    </p:spTree>
    <p:extLst>
      <p:ext uri="{BB962C8B-B14F-4D97-AF65-F5344CB8AC3E}">
        <p14:creationId xmlns:p14="http://schemas.microsoft.com/office/powerpoint/2010/main" val="227283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JavaScript</a:t>
            </a:r>
            <a:r>
              <a:rPr lang="bg-BG" noProof="0" dirty="0"/>
              <a:t> (</a:t>
            </a:r>
            <a:r>
              <a:rPr lang="bg-BG" noProof="0" dirty="0" err="1"/>
              <a:t>JS</a:t>
            </a:r>
            <a:r>
              <a:rPr lang="bg-BG" noProof="0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Език за програмиране</a:t>
            </a:r>
          </a:p>
          <a:p>
            <a:pPr lvl="1"/>
            <a:r>
              <a:rPr lang="bg-BG" noProof="0" dirty="0"/>
              <a:t>Подобен на C / </a:t>
            </a:r>
            <a:r>
              <a:rPr lang="bg-BG" noProof="0" dirty="0" err="1"/>
              <a:t>C++</a:t>
            </a:r>
            <a:r>
              <a:rPr lang="bg-BG" noProof="0" dirty="0"/>
              <a:t> / </a:t>
            </a:r>
            <a:r>
              <a:rPr lang="bg-BG" noProof="0" dirty="0" err="1"/>
              <a:t>Java</a:t>
            </a:r>
            <a:endParaRPr lang="bg-BG" noProof="0" dirty="0"/>
          </a:p>
          <a:p>
            <a:pPr lvl="1"/>
            <a:r>
              <a:rPr lang="bg-BG" noProof="0" dirty="0"/>
              <a:t>Знаете го инстинктивно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Основният ни код е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Множество библиотеки на JS</a:t>
            </a:r>
          </a:p>
          <a:p>
            <a:pPr lvl="1"/>
            <a:r>
              <a:rPr lang="bg-BG" dirty="0"/>
              <a:t>Хубавото и лошото на </a:t>
            </a:r>
            <a:r>
              <a:rPr lang="en-US" dirty="0"/>
              <a:t>JS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630912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WebGL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WebGL</a:t>
            </a:r>
          </a:p>
          <a:p>
            <a:pPr lvl="1"/>
            <a:r>
              <a:rPr lang="bg-BG" noProof="0" dirty="0"/>
              <a:t>Програмен интерфейс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Програмиране на шейдъри</a:t>
            </a:r>
          </a:p>
          <a:p>
            <a:pPr lvl="1"/>
            <a:r>
              <a:rPr lang="bg-BG" noProof="0" dirty="0"/>
              <a:t>Достъп до графичния процесор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Непряко, чрез готови библиотеки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872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Web</a:t>
            </a:r>
            <a:r>
              <a:rPr lang="en-US" noProof="0" dirty="0"/>
              <a:t>XR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Web</a:t>
            </a:r>
            <a:r>
              <a:rPr lang="en-US" noProof="0" dirty="0"/>
              <a:t>XR</a:t>
            </a:r>
            <a:endParaRPr lang="bg-BG" noProof="0" dirty="0"/>
          </a:p>
          <a:p>
            <a:pPr lvl="1"/>
            <a:r>
              <a:rPr lang="bg-BG" noProof="0" dirty="0"/>
              <a:t>Програмен интерфейс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Поддръжка на виртуална и добавена реалност в браузър</a:t>
            </a:r>
          </a:p>
          <a:p>
            <a:pPr lvl="1"/>
            <a:r>
              <a:rPr lang="bg-BG" dirty="0"/>
              <a:t>Обединение на миналите </a:t>
            </a:r>
            <a:r>
              <a:rPr lang="en-US" b="1" dirty="0" err="1"/>
              <a:t>WebVR</a:t>
            </a:r>
            <a:r>
              <a:rPr lang="bg-BG" dirty="0"/>
              <a:t> и </a:t>
            </a:r>
            <a:r>
              <a:rPr lang="en-US" b="1" dirty="0" err="1"/>
              <a:t>WebAR</a:t>
            </a:r>
            <a:endParaRPr lang="bg-BG" b="1" noProof="0" dirty="0"/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Непряко, чрез готови библиотеки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153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Изисквания към браузърите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Поддържат HTML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bg-BG" noProof="0" dirty="0"/>
              <a:t> и </a:t>
            </a:r>
            <a:r>
              <a:rPr lang="en-US" noProof="0" dirty="0"/>
              <a:t>WebGL</a:t>
            </a:r>
            <a:endParaRPr lang="bg-BG" noProof="0" dirty="0"/>
          </a:p>
          <a:p>
            <a:pPr lvl="1"/>
            <a:r>
              <a:rPr lang="bg-BG" noProof="0" dirty="0"/>
              <a:t>Съвременните браузъри са такива</a:t>
            </a:r>
            <a:endParaRPr lang="en-US" noProof="0" dirty="0"/>
          </a:p>
          <a:p>
            <a:pPr lvl="1"/>
            <a:r>
              <a:rPr lang="bg-BG" noProof="0" dirty="0"/>
              <a:t>Някои браузъри за таблети/смартфони не са</a:t>
            </a:r>
            <a:endParaRPr lang="en-US" noProof="0" dirty="0"/>
          </a:p>
          <a:p>
            <a:pPr lvl="1"/>
            <a:r>
              <a:rPr lang="bg-BG" noProof="0" dirty="0"/>
              <a:t>WebGL и </a:t>
            </a:r>
            <a:r>
              <a:rPr lang="bg-BG" noProof="0" dirty="0" err="1"/>
              <a:t>JavaScript</a:t>
            </a:r>
            <a:r>
              <a:rPr lang="en-US" noProof="0" dirty="0"/>
              <a:t> </a:t>
            </a:r>
            <a:r>
              <a:rPr lang="bg-BG" noProof="0" dirty="0"/>
              <a:t>трябва да са включени</a:t>
            </a:r>
          </a:p>
        </p:txBody>
      </p:sp>
    </p:spTree>
    <p:extLst>
      <p:ext uri="{BB962C8B-B14F-4D97-AF65-F5344CB8AC3E}">
        <p14:creationId xmlns:p14="http://schemas.microsoft.com/office/powerpoint/2010/main" val="184720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Дали се поддържа и дали е включен</a:t>
            </a:r>
          </a:p>
          <a:p>
            <a:pPr lvl="1"/>
            <a:r>
              <a:rPr lang="bg-BG" noProof="0" dirty="0"/>
              <a:t>Сайт на WebGL: [</a:t>
            </a:r>
            <a:r>
              <a:rPr lang="bg-BG" noProof="0" dirty="0">
                <a:hlinkClick r:id="rId2"/>
              </a:rPr>
              <a:t>http://get.webgl.org</a:t>
            </a:r>
            <a:r>
              <a:rPr lang="bg-BG" noProof="0" dirty="0"/>
              <a:t>]</a:t>
            </a:r>
          </a:p>
          <a:p>
            <a:pPr lvl="1"/>
            <a:r>
              <a:rPr lang="bg-BG" noProof="0" dirty="0"/>
              <a:t>Трябва да се покаже въртящ се куб</a:t>
            </a:r>
          </a:p>
          <a:p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Проверка WebGL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F6A3DDE-1607-4980-BEC3-E0F4167154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300" y="3429000"/>
            <a:ext cx="5105400" cy="27707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677061-40F3-4D02-BD24-701A4A478EE3}"/>
              </a:ext>
            </a:extLst>
          </p:cNvPr>
          <p:cNvGrpSpPr/>
          <p:nvPr/>
        </p:nvGrpSpPr>
        <p:grpSpPr>
          <a:xfrm>
            <a:off x="4824984" y="4724400"/>
            <a:ext cx="3429000" cy="385482"/>
            <a:chOff x="4876800" y="4724400"/>
            <a:chExt cx="3429000" cy="38548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76800" y="4724400"/>
              <a:ext cx="19050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6781800" y="4724400"/>
              <a:ext cx="1524000" cy="385482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е кубът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61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В момента слушате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Избираем курс</a:t>
            </a:r>
          </a:p>
          <a:p>
            <a:pPr lvl="1"/>
            <a:r>
              <a:rPr lang="bg-BG" noProof="0" dirty="0"/>
              <a:t>Виртуална, добавена </a:t>
            </a:r>
            <a:r>
              <a:rPr lang="bg-BG" dirty="0"/>
              <a:t>и разширена </a:t>
            </a:r>
            <a:r>
              <a:rPr lang="bg-BG" noProof="0" dirty="0"/>
              <a:t>реалност</a:t>
            </a:r>
          </a:p>
          <a:p>
            <a:pPr lvl="1"/>
            <a:r>
              <a:rPr lang="bg-BG" noProof="0" dirty="0"/>
              <a:t>Експериментално провеждане</a:t>
            </a:r>
          </a:p>
          <a:p>
            <a:r>
              <a:rPr lang="bg-BG" noProof="0" dirty="0"/>
              <a:t>Преподавател</a:t>
            </a:r>
          </a:p>
          <a:p>
            <a:pPr lvl="1"/>
            <a:r>
              <a:rPr lang="bg-BG" noProof="0" dirty="0"/>
              <a:t>Проф. д-р Павел Бойчев</a:t>
            </a:r>
          </a:p>
          <a:p>
            <a:pPr lvl="1"/>
            <a:r>
              <a:rPr lang="bg-BG" noProof="0" dirty="0"/>
              <a:t>Катедра Информационни Технологии</a:t>
            </a:r>
          </a:p>
          <a:p>
            <a:pPr lvl="1"/>
            <a:r>
              <a:rPr lang="bg-BG" noProof="0" dirty="0"/>
              <a:t>ФМИ, </a:t>
            </a:r>
            <a:r>
              <a:rPr lang="bg-BG" noProof="0" dirty="0" err="1"/>
              <a:t>каб</a:t>
            </a:r>
            <a:r>
              <a:rPr lang="bg-BG" noProof="0" dirty="0"/>
              <a:t>.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512</a:t>
            </a:r>
            <a:r>
              <a:rPr lang="bg-BG" noProof="0" dirty="0"/>
              <a:t>, boytchev [</a:t>
            </a:r>
            <a:r>
              <a:rPr lang="bg-BG" noProof="0" dirty="0" err="1"/>
              <a:t>at</a:t>
            </a:r>
            <a:r>
              <a:rPr lang="bg-BG" noProof="0" dirty="0"/>
              <a:t>] </a:t>
            </a:r>
            <a:r>
              <a:rPr lang="bg-BG" noProof="0" dirty="0" err="1"/>
              <a:t>fmi</a:t>
            </a:r>
            <a:r>
              <a:rPr lang="bg-BG" noProof="0" dirty="0"/>
              <a:t>.</a:t>
            </a:r>
            <a:r>
              <a:rPr lang="bg-BG" noProof="0" dirty="0" err="1"/>
              <a:t>uni-sofia</a:t>
            </a:r>
            <a:r>
              <a:rPr lang="bg-BG" noProof="0" dirty="0"/>
              <a:t>.</a:t>
            </a:r>
            <a:r>
              <a:rPr lang="bg-BG" noProof="0" dirty="0" err="1"/>
              <a:t>bg</a:t>
            </a:r>
            <a:endParaRPr lang="bg-BG" noProof="0" dirty="0"/>
          </a:p>
          <a:p>
            <a:endParaRPr lang="bg-BG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C7CBFA-2AD4-4B33-9E77-93A1932ED967}"/>
              </a:ext>
            </a:extLst>
          </p:cNvPr>
          <p:cNvGrpSpPr/>
          <p:nvPr/>
        </p:nvGrpSpPr>
        <p:grpSpPr>
          <a:xfrm>
            <a:off x="417576" y="685800"/>
            <a:ext cx="2758757" cy="5676900"/>
            <a:chOff x="2971800" y="-2438400"/>
            <a:chExt cx="2758756" cy="5676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3DF172-0B42-4430-9B64-5FB76FEDC81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-2438400"/>
              <a:ext cx="0" cy="56769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BA999506-2405-40BB-A3D6-06FF8497A843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895600"/>
              <a:ext cx="2758756" cy="342900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връзка с ваксините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638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Софтуер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Само безплатен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Notepad++</a:t>
            </a:r>
            <a:r>
              <a:rPr lang="bg-BG" dirty="0"/>
              <a:t> </a:t>
            </a:r>
            <a:r>
              <a:rPr lang="bg-BG" noProof="0" dirty="0"/>
              <a:t>. . . . . . . . . .	[</a:t>
            </a:r>
            <a:r>
              <a:rPr lang="bg-BG" noProof="0" dirty="0" err="1">
                <a:hlinkClick r:id="rId2"/>
              </a:rPr>
              <a:t>notepad-plus-plus</a:t>
            </a:r>
            <a:r>
              <a:rPr lang="bg-BG" noProof="0" dirty="0">
                <a:hlinkClick r:id="rId2"/>
              </a:rPr>
              <a:t>.</a:t>
            </a:r>
            <a:r>
              <a:rPr lang="bg-BG" noProof="0" dirty="0" err="1">
                <a:hlinkClick r:id="rId2"/>
              </a:rPr>
              <a:t>org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Chrome</a:t>
            </a:r>
            <a:r>
              <a:rPr lang="bg-BG" noProof="0" dirty="0"/>
              <a:t> . . . . . . . . . 	[</a:t>
            </a:r>
            <a:r>
              <a:rPr lang="bg-BG" noProof="0" dirty="0" err="1">
                <a:hlinkClick r:id="rId3"/>
              </a:rPr>
              <a:t>www</a:t>
            </a:r>
            <a:r>
              <a:rPr lang="bg-BG" noProof="0" dirty="0">
                <a:hlinkClick r:id="rId3"/>
              </a:rPr>
              <a:t>.</a:t>
            </a:r>
            <a:r>
              <a:rPr lang="bg-BG" noProof="0" dirty="0" err="1">
                <a:hlinkClick r:id="rId3"/>
              </a:rPr>
              <a:t>google</a:t>
            </a:r>
            <a:r>
              <a:rPr lang="bg-BG" noProof="0" dirty="0">
                <a:hlinkClick r:id="rId3"/>
              </a:rPr>
              <a:t>.</a:t>
            </a:r>
            <a:r>
              <a:rPr lang="bg-BG" noProof="0" dirty="0" err="1">
                <a:hlinkClick r:id="rId3"/>
              </a:rPr>
              <a:t>com</a:t>
            </a:r>
            <a:r>
              <a:rPr lang="bg-BG" noProof="0" dirty="0">
                <a:hlinkClick r:id="rId3"/>
              </a:rPr>
              <a:t>/</a:t>
            </a:r>
            <a:r>
              <a:rPr lang="bg-BG" noProof="0" dirty="0" err="1">
                <a:hlinkClick r:id="rId3"/>
              </a:rPr>
              <a:t>chrome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Firefox</a:t>
            </a:r>
            <a:r>
              <a:rPr lang="bg-BG" noProof="0" dirty="0"/>
              <a:t> . . . . . . . . . . . . . . . . . .	[</a:t>
            </a:r>
            <a:r>
              <a:rPr lang="bg-BG" noProof="0" dirty="0" err="1">
                <a:hlinkClick r:id="rId4"/>
              </a:rPr>
              <a:t>www</a:t>
            </a:r>
            <a:r>
              <a:rPr lang="bg-BG" noProof="0" dirty="0">
                <a:hlinkClick r:id="rId4"/>
              </a:rPr>
              <a:t>.</a:t>
            </a:r>
            <a:r>
              <a:rPr lang="bg-BG" noProof="0" dirty="0" err="1">
                <a:hlinkClick r:id="rId4"/>
              </a:rPr>
              <a:t>mozilla</a:t>
            </a:r>
            <a:r>
              <a:rPr lang="bg-BG" noProof="0" dirty="0">
                <a:hlinkClick r:id="rId4"/>
              </a:rPr>
              <a:t>.</a:t>
            </a:r>
            <a:r>
              <a:rPr lang="bg-BG" noProof="0" dirty="0" err="1">
                <a:hlinkClick r:id="rId4"/>
              </a:rPr>
              <a:t>org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Opera</a:t>
            </a:r>
            <a:r>
              <a:rPr lang="bg-BG" noProof="0" dirty="0"/>
              <a:t> . . . . . . . . . . . . . . . . . . . 	[</a:t>
            </a:r>
            <a:r>
              <a:rPr lang="bg-BG" noProof="0" dirty="0" err="1">
                <a:hlinkClick r:id="rId5"/>
              </a:rPr>
              <a:t>www</a:t>
            </a:r>
            <a:r>
              <a:rPr lang="bg-BG" noProof="0" dirty="0">
                <a:hlinkClick r:id="rId5"/>
              </a:rPr>
              <a:t>.</a:t>
            </a:r>
            <a:r>
              <a:rPr lang="bg-BG" noProof="0" dirty="0" err="1">
                <a:hlinkClick r:id="rId5"/>
              </a:rPr>
              <a:t>opera</a:t>
            </a:r>
            <a:r>
              <a:rPr lang="bg-BG" noProof="0" dirty="0">
                <a:hlinkClick r:id="rId5"/>
              </a:rPr>
              <a:t>.</a:t>
            </a:r>
            <a:r>
              <a:rPr lang="bg-BG" noProof="0" dirty="0" err="1">
                <a:hlinkClick r:id="rId5"/>
              </a:rPr>
              <a:t>com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QuickPHP</a:t>
            </a:r>
            <a:r>
              <a:rPr lang="bg-BG" noProof="0" dirty="0"/>
              <a:t>  . . . . . . . . . . . . .	[</a:t>
            </a:r>
            <a:r>
              <a:rPr lang="bg-BG" noProof="0" dirty="0" err="1">
                <a:hlinkClick r:id="rId6"/>
              </a:rPr>
              <a:t>www</a:t>
            </a:r>
            <a:r>
              <a:rPr lang="bg-BG" noProof="0" dirty="0">
                <a:hlinkClick r:id="rId6"/>
              </a:rPr>
              <a:t>.</a:t>
            </a:r>
            <a:r>
              <a:rPr lang="bg-BG" noProof="0" dirty="0" err="1">
                <a:hlinkClick r:id="rId6"/>
              </a:rPr>
              <a:t>zachsaw</a:t>
            </a:r>
            <a:r>
              <a:rPr lang="bg-BG" noProof="0" dirty="0">
                <a:hlinkClick r:id="rId6"/>
              </a:rPr>
              <a:t>.</a:t>
            </a:r>
            <a:r>
              <a:rPr lang="bg-BG" noProof="0" dirty="0" err="1">
                <a:hlinkClick r:id="rId6"/>
              </a:rPr>
              <a:t>com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noProof="0" dirty="0"/>
              <a:t>Можете да ползвате всякакви други алтернативи, ако вършат работа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367827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Библиотеки</a:t>
            </a:r>
            <a:r>
              <a:rPr lang="en-US" noProof="0" dirty="0"/>
              <a:t> </a:t>
            </a:r>
            <a:r>
              <a:rPr lang="bg-BG" dirty="0"/>
              <a:t>и модули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Само безплатни</a:t>
            </a:r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vax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. </a:t>
            </a:r>
            <a:r>
              <a:rPr lang="en-US" noProof="0" dirty="0"/>
              <a:t>. . . . </a:t>
            </a:r>
            <a:r>
              <a:rPr lang="bg-BG" noProof="0" dirty="0"/>
              <a:t>. . . . . . . . . . . .	библиотека на курса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Three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. . . . . . . . . . . . . . .	основна библиотека</a:t>
            </a:r>
          </a:p>
          <a:p>
            <a:pPr lvl="1">
              <a:tabLst>
                <a:tab pos="7772400" algn="r"/>
              </a:tabLst>
            </a:pPr>
            <a:r>
              <a:rPr lang="en-US" b="1" noProof="0" dirty="0">
                <a:solidFill>
                  <a:srgbClr val="FF388C"/>
                </a:solidFill>
              </a:rPr>
              <a:t>WebGL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</a:t>
            </a:r>
            <a:r>
              <a:rPr lang="en-US" noProof="0" dirty="0"/>
              <a:t>. </a:t>
            </a:r>
            <a:r>
              <a:rPr lang="bg-BG" noProof="0" dirty="0"/>
              <a:t>. . . . . . . . . . . . . .	проверка за WebGL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Stats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. . . . . . . . . . . . . . . . . . . . . . . . .</a:t>
            </a:r>
            <a:r>
              <a:rPr lang="bg-BG" dirty="0"/>
              <a:t>	</a:t>
            </a:r>
            <a:r>
              <a:rPr lang="bg-BG" noProof="0" dirty="0"/>
              <a:t>статистика</a:t>
            </a:r>
            <a:endParaRPr lang="en-US" noProof="0" dirty="0"/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Tween</a:t>
            </a:r>
            <a:r>
              <a:rPr lang="en-US" dirty="0">
                <a:solidFill>
                  <a:srgbClr val="FF388C"/>
                </a:solidFill>
              </a:rPr>
              <a:t>.js</a:t>
            </a:r>
            <a:r>
              <a:rPr lang="bg-BG" dirty="0"/>
              <a:t> . . . . . . . . . . . . . . . . . .	плавна анимация</a:t>
            </a:r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Dat.GUI</a:t>
            </a:r>
            <a:r>
              <a:rPr lang="en-US" dirty="0">
                <a:solidFill>
                  <a:srgbClr val="FF388C"/>
                </a:solidFill>
              </a:rPr>
              <a:t>.js</a:t>
            </a:r>
            <a:r>
              <a:rPr lang="bg-BG" dirty="0"/>
              <a:t> . . . . . . . . .	интерактивни параметри</a:t>
            </a:r>
            <a:endParaRPr lang="en-US" dirty="0"/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OrbitControls</a:t>
            </a:r>
            <a:r>
              <a:rPr lang="en-US" dirty="0">
                <a:solidFill>
                  <a:srgbClr val="FF388C"/>
                </a:solidFill>
              </a:rPr>
              <a:t>.js</a:t>
            </a:r>
            <a:r>
              <a:rPr lang="bg-BG" dirty="0"/>
              <a:t> . . . . . . . .	орбитална навигация</a:t>
            </a:r>
            <a:br>
              <a:rPr lang="en-US" dirty="0"/>
            </a:br>
            <a:r>
              <a:rPr lang="bg-BG" dirty="0"/>
              <a:t>и още към десетина</a:t>
            </a:r>
          </a:p>
          <a:p>
            <a:pPr lvl="1"/>
            <a:endParaRPr lang="bg-BG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416F-6A62-4A4E-AA15-E1AC83F2795F}"/>
              </a:ext>
            </a:extLst>
          </p:cNvPr>
          <p:cNvSpPr txBox="1"/>
          <p:nvPr/>
        </p:nvSpPr>
        <p:spPr>
          <a:xfrm>
            <a:off x="4800600" y="5621548"/>
            <a:ext cx="420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...шегувам се, разбира се</a:t>
            </a:r>
          </a:p>
        </p:txBody>
      </p:sp>
    </p:spTree>
    <p:extLst>
      <p:ext uri="{BB962C8B-B14F-4D97-AF65-F5344CB8AC3E}">
        <p14:creationId xmlns:p14="http://schemas.microsoft.com/office/powerpoint/2010/main" val="15955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C5B3B0-BD00-4114-AF4E-7192FABE4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 са десетина:</a:t>
            </a:r>
          </a:p>
          <a:p>
            <a:pPr lvl="1"/>
            <a:r>
              <a:rPr lang="bg-BG" sz="2400" dirty="0"/>
              <a:t>ammo.js</a:t>
            </a:r>
          </a:p>
          <a:p>
            <a:pPr lvl="1"/>
            <a:r>
              <a:rPr lang="bg-BG" sz="2400" dirty="0"/>
              <a:t>AnaglyphEffect.js</a:t>
            </a:r>
          </a:p>
          <a:p>
            <a:pPr lvl="1"/>
            <a:r>
              <a:rPr lang="bg-BG" sz="2400" dirty="0"/>
              <a:t>BoxLineGeometry.js</a:t>
            </a:r>
          </a:p>
          <a:p>
            <a:pPr lvl="1"/>
            <a:r>
              <a:rPr lang="bg-BG" sz="2400" dirty="0"/>
              <a:t>BufferGeometryUtils.js</a:t>
            </a:r>
          </a:p>
          <a:p>
            <a:pPr lvl="1"/>
            <a:r>
              <a:rPr lang="bg-BG" sz="2400" dirty="0"/>
              <a:t>clmtrackr.js</a:t>
            </a:r>
          </a:p>
          <a:p>
            <a:pPr lvl="1"/>
            <a:r>
              <a:rPr lang="bg-BG" sz="2400" dirty="0"/>
              <a:t>eye-min.js</a:t>
            </a:r>
          </a:p>
          <a:p>
            <a:pPr lvl="1"/>
            <a:r>
              <a:rPr lang="bg-BG" sz="2400" dirty="0"/>
              <a:t>face-min.js</a:t>
            </a:r>
          </a:p>
          <a:p>
            <a:pPr lvl="1"/>
            <a:r>
              <a:rPr lang="bg-BG" sz="2400" dirty="0"/>
              <a:t>FirstPersonControls.js</a:t>
            </a:r>
          </a:p>
          <a:p>
            <a:pPr lvl="1"/>
            <a:r>
              <a:rPr lang="bg-BG" sz="2400" dirty="0"/>
              <a:t>GLTFLoader.js</a:t>
            </a:r>
          </a:p>
          <a:p>
            <a:pPr lvl="1"/>
            <a:r>
              <a:rPr lang="bg-BG" sz="2400" dirty="0"/>
              <a:t>mannequin.js</a:t>
            </a:r>
          </a:p>
          <a:p>
            <a:pPr lvl="1"/>
            <a:r>
              <a:rPr lang="bg-BG" sz="2400" dirty="0"/>
              <a:t>meiro.min.js</a:t>
            </a:r>
          </a:p>
          <a:p>
            <a:pPr lvl="1"/>
            <a:r>
              <a:rPr lang="bg-BG" sz="2400" dirty="0"/>
              <a:t>mouth-min.js</a:t>
            </a:r>
          </a:p>
          <a:p>
            <a:pPr lvl="1"/>
            <a:endParaRPr lang="bg-BG" sz="2400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8B8E52D-4CC2-4473-8399-79BCAA51A5A5}"/>
              </a:ext>
            </a:extLst>
          </p:cNvPr>
          <p:cNvSpPr txBox="1">
            <a:spLocks/>
          </p:cNvSpPr>
          <p:nvPr/>
        </p:nvSpPr>
        <p:spPr>
          <a:xfrm>
            <a:off x="4495800" y="838200"/>
            <a:ext cx="4419600" cy="594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bg-BG" sz="2400" dirty="0"/>
              <a:t>NURBSSurface.js</a:t>
            </a:r>
          </a:p>
          <a:p>
            <a:pPr lvl="1"/>
            <a:r>
              <a:rPr lang="bg-BG" sz="2400" dirty="0"/>
              <a:t>NURBSUtils.js</a:t>
            </a:r>
          </a:p>
          <a:p>
            <a:pPr lvl="1"/>
            <a:r>
              <a:rPr lang="bg-BG" sz="2400" dirty="0"/>
              <a:t>perlin.js</a:t>
            </a:r>
          </a:p>
          <a:p>
            <a:pPr lvl="1"/>
            <a:r>
              <a:rPr lang="bg-BG" sz="2400" dirty="0"/>
              <a:t>physi.js</a:t>
            </a:r>
          </a:p>
          <a:p>
            <a:pPr lvl="1"/>
            <a:r>
              <a:rPr lang="bg-BG" sz="2400" dirty="0"/>
              <a:t>physijs_worker.js</a:t>
            </a:r>
          </a:p>
          <a:p>
            <a:pPr lvl="1"/>
            <a:r>
              <a:rPr lang="bg-BG" sz="2400" dirty="0"/>
              <a:t>pico.js</a:t>
            </a:r>
          </a:p>
          <a:p>
            <a:pPr lvl="1"/>
            <a:r>
              <a:rPr lang="bg-BG" sz="2400" dirty="0"/>
              <a:t>scene.js</a:t>
            </a:r>
          </a:p>
          <a:p>
            <a:pPr lvl="1"/>
            <a:r>
              <a:rPr lang="bg-BG" sz="2400" dirty="0"/>
              <a:t>StereoEffect.js</a:t>
            </a:r>
          </a:p>
          <a:p>
            <a:pPr lvl="1"/>
            <a:r>
              <a:rPr lang="bg-BG" sz="2400" dirty="0"/>
              <a:t>SubdivisionModifier.js</a:t>
            </a:r>
          </a:p>
          <a:p>
            <a:pPr lvl="1"/>
            <a:r>
              <a:rPr lang="bg-BG" sz="2400" dirty="0"/>
              <a:t>TeapotBufferGeometry.js</a:t>
            </a:r>
          </a:p>
          <a:p>
            <a:pPr lvl="1"/>
            <a:r>
              <a:rPr lang="bg-BG" sz="2400" dirty="0"/>
              <a:t>tracking-min.js</a:t>
            </a:r>
          </a:p>
          <a:p>
            <a:pPr lvl="1"/>
            <a:r>
              <a:rPr lang="bg-BG" sz="2400" dirty="0"/>
              <a:t>VertexNormalsHelper.js</a:t>
            </a:r>
          </a:p>
        </p:txBody>
      </p:sp>
    </p:spTree>
    <p:extLst>
      <p:ext uri="{BB962C8B-B14F-4D97-AF65-F5344CB8AC3E}">
        <p14:creationId xmlns:p14="http://schemas.microsoft.com/office/powerpoint/2010/main" val="2281941279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това?</a:t>
            </a:r>
          </a:p>
          <a:p>
            <a:pPr lvl="1"/>
            <a:r>
              <a:rPr lang="bg-BG" noProof="0" dirty="0"/>
              <a:t>Библиотека на </a:t>
            </a:r>
            <a:r>
              <a:rPr lang="bg-BG" noProof="0" dirty="0" err="1"/>
              <a:t>JS</a:t>
            </a:r>
            <a:r>
              <a:rPr lang="bg-BG" noProof="0" dirty="0"/>
              <a:t> за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D графика</a:t>
            </a:r>
          </a:p>
          <a:p>
            <a:pPr lvl="1"/>
            <a:r>
              <a:rPr lang="bg-BG" noProof="0" dirty="0"/>
              <a:t>Вътрешно използва WebGL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По-лесен и по-бърз на графичен резултат</a:t>
            </a:r>
          </a:p>
          <a:p>
            <a:pPr lvl="1"/>
            <a:r>
              <a:rPr lang="bg-BG" noProof="0" dirty="0"/>
              <a:t>Скрива карантиите на WebGL</a:t>
            </a:r>
            <a:br>
              <a:rPr lang="bg-BG" noProof="0" dirty="0"/>
            </a:br>
            <a:r>
              <a:rPr lang="bg-BG" sz="2400" noProof="0" dirty="0"/>
              <a:t>(за мазохисти:  Компютърна графика с WebGL)</a:t>
            </a:r>
          </a:p>
        </p:txBody>
      </p:sp>
    </p:spTree>
    <p:extLst>
      <p:ext uri="{BB962C8B-B14F-4D97-AF65-F5344CB8AC3E}">
        <p14:creationId xmlns:p14="http://schemas.microsoft.com/office/powerpoint/2010/main" val="781925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Сваляне на пълния архив</a:t>
            </a:r>
          </a:p>
          <a:p>
            <a:pPr lvl="1"/>
            <a:r>
              <a:rPr lang="bg-BG" noProof="0" dirty="0"/>
              <a:t>Официален сайт [</a:t>
            </a:r>
            <a:r>
              <a:rPr lang="bg-BG" noProof="0" dirty="0">
                <a:hlinkClick r:id="rId2"/>
              </a:rPr>
              <a:t>https://threejs.org</a:t>
            </a:r>
            <a:r>
              <a:rPr lang="bg-BG" noProof="0" dirty="0"/>
              <a:t>]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672D34-F376-4C45-8A5A-64F6B8BFE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047" y="3416897"/>
            <a:ext cx="5769906" cy="313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Инсталиране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133600" y="2791725"/>
            <a:ext cx="1954621" cy="893330"/>
            <a:chOff x="2971800" y="2895600"/>
            <a:chExt cx="1954620" cy="893330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2971800" y="2895600"/>
              <a:ext cx="0" cy="89333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Text Placeholder 2"/>
            <p:cNvSpPr txBox="1">
              <a:spLocks/>
            </p:cNvSpPr>
            <p:nvPr/>
          </p:nvSpPr>
          <p:spPr>
            <a:xfrm>
              <a:off x="2971800" y="2895600"/>
              <a:ext cx="1954620" cy="342900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Последна версия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6512" y="4742688"/>
            <a:ext cx="1443991" cy="645414"/>
            <a:chOff x="36260" y="4990728"/>
            <a:chExt cx="1443991" cy="645414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36260" y="4990728"/>
              <a:ext cx="1103332" cy="6454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Линк за сваляне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6260" y="5632982"/>
              <a:ext cx="144399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884549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Използване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Разархивираме</a:t>
            </a:r>
          </a:p>
          <a:p>
            <a:pPr lvl="1"/>
            <a:r>
              <a:rPr lang="bg-BG" dirty="0"/>
              <a:t>Няколко хиляди</a:t>
            </a:r>
            <a:r>
              <a:rPr lang="bg-BG" noProof="0" dirty="0"/>
              <a:t> файла</a:t>
            </a:r>
          </a:p>
          <a:p>
            <a:pPr lvl="1"/>
            <a:r>
              <a:rPr lang="bg-BG" noProof="0" dirty="0"/>
              <a:t>Интересува ни </a:t>
            </a:r>
            <a:r>
              <a:rPr lang="bg-BG" noProof="0" dirty="0" err="1">
                <a:solidFill>
                  <a:srgbClr val="FF388C"/>
                </a:solidFill>
              </a:rPr>
              <a:t>build</a:t>
            </a:r>
            <a:r>
              <a:rPr lang="bg-BG" noProof="0" dirty="0">
                <a:solidFill>
                  <a:srgbClr val="FF388C"/>
                </a:solidFill>
              </a:rPr>
              <a:t>/</a:t>
            </a:r>
            <a:r>
              <a:rPr lang="bg-BG" noProof="0" dirty="0" err="1">
                <a:solidFill>
                  <a:srgbClr val="FF388C"/>
                </a:solidFill>
              </a:rPr>
              <a:t>three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min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За удобство</a:t>
            </a:r>
          </a:p>
          <a:p>
            <a:pPr lvl="1"/>
            <a:r>
              <a:rPr lang="bg-BG" noProof="0" dirty="0"/>
              <a:t>Ще го влачим заедно с кода ни</a:t>
            </a:r>
          </a:p>
          <a:p>
            <a:pPr lvl="1"/>
            <a:r>
              <a:rPr lang="bg-BG" noProof="0" dirty="0"/>
              <a:t>Ще ползваме и други файлове от архива</a:t>
            </a:r>
          </a:p>
          <a:p>
            <a:pPr marL="739775" lvl="2"/>
            <a:r>
              <a:rPr lang="bg-BG" noProof="0" dirty="0"/>
              <a:t>(затова не го махаме)</a:t>
            </a:r>
          </a:p>
        </p:txBody>
      </p:sp>
    </p:spTree>
    <p:extLst>
      <p:ext uri="{BB962C8B-B14F-4D97-AF65-F5344CB8AC3E}">
        <p14:creationId xmlns:p14="http://schemas.microsoft.com/office/powerpoint/2010/main" val="3482428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F0260-B20E-4E7D-A792-5CE73FCA8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Внимание</a:t>
            </a:r>
          </a:p>
          <a:p>
            <a:pPr lvl="1"/>
            <a:r>
              <a:rPr lang="bg-BG" dirty="0"/>
              <a:t>По-стари и по-нови версии на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Миналата година </a:t>
            </a:r>
            <a:r>
              <a:rPr lang="bg-BG" dirty="0" err="1"/>
              <a:t>позлвахме</a:t>
            </a:r>
            <a:r>
              <a:rPr lang="bg-BG" dirty="0"/>
              <a:t> версия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115</a:t>
            </a:r>
          </a:p>
          <a:p>
            <a:pPr lvl="1"/>
            <a:r>
              <a:rPr lang="bg-BG" dirty="0"/>
              <a:t>Тази година ще опитаме с версия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135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bg-BG" dirty="0"/>
              <a:t>Засега материалите в курса са без модули</a:t>
            </a:r>
          </a:p>
        </p:txBody>
      </p:sp>
    </p:spTree>
    <p:extLst>
      <p:ext uri="{BB962C8B-B14F-4D97-AF65-F5344CB8AC3E}">
        <p14:creationId xmlns:p14="http://schemas.microsoft.com/office/powerpoint/2010/main" val="2967616003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Куб в браузър</a:t>
            </a:r>
          </a:p>
        </p:txBody>
      </p:sp>
    </p:spTree>
    <p:extLst>
      <p:ext uri="{BB962C8B-B14F-4D97-AF65-F5344CB8AC3E}">
        <p14:creationId xmlns:p14="http://schemas.microsoft.com/office/powerpoint/2010/main" val="3278008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Първата ни програма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Имаме цел</a:t>
            </a:r>
          </a:p>
          <a:p>
            <a:pPr lvl="1"/>
            <a:r>
              <a:rPr lang="bg-BG" noProof="0" dirty="0"/>
              <a:t>Да направим куб в браузър</a:t>
            </a:r>
          </a:p>
          <a:p>
            <a:pPr marL="741363" lvl="2"/>
            <a:r>
              <a:rPr lang="bg-BG" dirty="0"/>
              <a:t>(и са му се израдваме)</a:t>
            </a:r>
            <a:endParaRPr lang="bg-BG" noProof="0" dirty="0"/>
          </a:p>
          <a:p>
            <a:r>
              <a:rPr lang="bg-BG" noProof="0" dirty="0"/>
              <a:t>Работим на стъпки</a:t>
            </a:r>
          </a:p>
          <a:p>
            <a:pPr lvl="1"/>
            <a:r>
              <a:rPr lang="bg-BG" noProof="0" dirty="0"/>
              <a:t>Изграждане на </a:t>
            </a:r>
            <a:r>
              <a:rPr lang="bg-BG" noProof="0" dirty="0" err="1"/>
              <a:t>HTML</a:t>
            </a:r>
            <a:r>
              <a:rPr lang="bg-BG" noProof="0" dirty="0"/>
              <a:t> страница</a:t>
            </a:r>
          </a:p>
          <a:p>
            <a:pPr lvl="1"/>
            <a:r>
              <a:rPr lang="bg-BG" noProof="0" dirty="0"/>
              <a:t>Изграждане на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D сцена с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Рисуване на куб в сцената</a:t>
            </a:r>
          </a:p>
        </p:txBody>
      </p:sp>
    </p:spTree>
    <p:extLst>
      <p:ext uri="{BB962C8B-B14F-4D97-AF65-F5344CB8AC3E}">
        <p14:creationId xmlns:p14="http://schemas.microsoft.com/office/powerpoint/2010/main" val="2297923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HTML</a:t>
            </a:r>
            <a:r>
              <a:rPr lang="bg-BG" noProof="0" dirty="0"/>
              <a:t> страница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Задължителна</a:t>
            </a:r>
          </a:p>
          <a:p>
            <a:pPr lvl="1"/>
            <a:r>
              <a:rPr lang="bg-BG" noProof="0" dirty="0"/>
              <a:t>Само през нея браузърът показва неща</a:t>
            </a:r>
          </a:p>
          <a:p>
            <a:r>
              <a:rPr lang="bg-BG" noProof="0" dirty="0"/>
              <a:t>Минимална</a:t>
            </a:r>
          </a:p>
          <a:p>
            <a:pPr lvl="1"/>
            <a:r>
              <a:rPr lang="bg-BG" noProof="0" dirty="0"/>
              <a:t>Ще слагаме само най-необходимото</a:t>
            </a:r>
          </a:p>
          <a:p>
            <a:r>
              <a:rPr lang="bg-BG" noProof="0" dirty="0"/>
              <a:t>Скучна</a:t>
            </a:r>
          </a:p>
          <a:p>
            <a:pPr lvl="1"/>
            <a:r>
              <a:rPr lang="bg-BG" noProof="0" dirty="0"/>
              <a:t>Ще я ползваме много пъти, без да ѝ обръщаме особено внимание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07205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Цели на курса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Придобиване на апетит за: </a:t>
            </a:r>
          </a:p>
          <a:p>
            <a:pPr lvl="1"/>
            <a:r>
              <a:rPr lang="bg-BG" noProof="0" dirty="0"/>
              <a:t>Създаване на мобилна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3D</a:t>
            </a:r>
            <a:r>
              <a:rPr lang="bg-BG" noProof="0" dirty="0"/>
              <a:t> графика…</a:t>
            </a:r>
          </a:p>
          <a:p>
            <a:pPr lvl="1"/>
            <a:r>
              <a:rPr lang="bg-BG" noProof="0" dirty="0"/>
              <a:t>… с интерактивност</a:t>
            </a:r>
          </a:p>
          <a:p>
            <a:pPr lvl="1"/>
            <a:r>
              <a:rPr lang="bg-BG" noProof="0" dirty="0"/>
              <a:t>… с виртуална реалност</a:t>
            </a:r>
          </a:p>
          <a:p>
            <a:pPr lvl="1"/>
            <a:r>
              <a:rPr lang="bg-BG" noProof="0" dirty="0"/>
              <a:t>… с добавена реалност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9E5E21-4A9C-4ECE-8EE4-941E9316D175}"/>
              </a:ext>
            </a:extLst>
          </p:cNvPr>
          <p:cNvGrpSpPr/>
          <p:nvPr/>
        </p:nvGrpSpPr>
        <p:grpSpPr>
          <a:xfrm>
            <a:off x="5638800" y="3669796"/>
            <a:ext cx="3276600" cy="685796"/>
            <a:chOff x="2209800" y="2286000"/>
            <a:chExt cx="2706620" cy="6857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57E77AB-3E60-4DCF-A9EB-BB63F8E86838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2286000"/>
              <a:ext cx="270662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4F22969-BDFB-4082-9A54-FF2B4C8A72A0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286000"/>
              <a:ext cx="1944620" cy="68579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Обединението им е разширена реалност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048EC-0931-4B84-B811-C71FE7218CAD}"/>
              </a:ext>
            </a:extLst>
          </p:cNvPr>
          <p:cNvCxnSpPr>
            <a:cxnSpLocks/>
          </p:cNvCxnSpPr>
          <p:nvPr/>
        </p:nvCxnSpPr>
        <p:spPr>
          <a:xfrm>
            <a:off x="5638800" y="3340723"/>
            <a:ext cx="0" cy="709955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5018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Празна страница</a:t>
            </a:r>
          </a:p>
          <a:p>
            <a:pPr lvl="1"/>
            <a:r>
              <a:rPr lang="bg-BG" noProof="0" dirty="0"/>
              <a:t>Засега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E1BF0182-CDAD-4C47-BBBF-E9656576E7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72" y="1520190"/>
            <a:ext cx="7315200" cy="397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675018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Използваме следните тагове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html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опаковане на целия текст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head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опаковане на заглавието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title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самото заглавие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meta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поддръжка на кирилица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body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опаковане на съдържанието</a:t>
            </a:r>
          </a:p>
          <a:p>
            <a:r>
              <a:rPr lang="bg-BG" noProof="0" dirty="0"/>
              <a:t>На практика</a:t>
            </a:r>
          </a:p>
          <a:p>
            <a:pPr lvl="1"/>
            <a:r>
              <a:rPr lang="bg-BG" noProof="0" dirty="0"/>
              <a:t>Някои можеше да пропуснем</a:t>
            </a:r>
          </a:p>
          <a:p>
            <a:endParaRPr lang="bg-BG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E7E0DA-14A6-44EF-BDE5-321787B1A8B0}"/>
              </a:ext>
            </a:extLst>
          </p:cNvPr>
          <p:cNvGrpSpPr/>
          <p:nvPr/>
        </p:nvGrpSpPr>
        <p:grpSpPr>
          <a:xfrm>
            <a:off x="533400" y="2676144"/>
            <a:ext cx="2830917" cy="3505200"/>
            <a:chOff x="2971800" y="76200"/>
            <a:chExt cx="2830915" cy="35052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1635BD7-E6AC-441C-B421-064142495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76200"/>
              <a:ext cx="0" cy="35052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F4F7-F515-40BC-A1DB-9F9A9621BF20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895600"/>
              <a:ext cx="2830915" cy="685800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да се плашите,</a:t>
              </a:r>
              <a:br>
                <a:rPr lang="en-US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не е портал към </a:t>
              </a:r>
              <a:r>
                <a:rPr lang="en-US" sz="1800" b="0" dirty="0">
                  <a:solidFill>
                    <a:schemeClr val="bg1"/>
                  </a:solidFill>
                </a:rPr>
                <a:t>Facebook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5FB37-0F04-423B-B924-307361CDD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801" y="76200"/>
              <a:ext cx="91439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70407734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JavaScript</a:t>
            </a:r>
            <a:r>
              <a:rPr lang="bg-BG" noProof="0" dirty="0"/>
              <a:t> в </a:t>
            </a:r>
            <a:r>
              <a:rPr lang="bg-BG" noProof="0" dirty="0" err="1"/>
              <a:t>HTML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Пряко включване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Чрез тага </a:t>
            </a:r>
            <a:r>
              <a:rPr lang="bg-BG" noProof="0" dirty="0" err="1">
                <a:solidFill>
                  <a:srgbClr val="FF388C"/>
                </a:solidFill>
              </a:rPr>
              <a:t>script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Може вътре в </a:t>
            </a:r>
            <a:r>
              <a:rPr lang="bg-BG" noProof="0" dirty="0" err="1">
                <a:solidFill>
                  <a:srgbClr val="FF388C"/>
                </a:solidFill>
              </a:rPr>
              <a:t>head</a:t>
            </a:r>
            <a:r>
              <a:rPr lang="bg-BG" noProof="0" dirty="0"/>
              <a:t> или в </a:t>
            </a:r>
            <a:r>
              <a:rPr lang="bg-BG" noProof="0" dirty="0" err="1">
                <a:solidFill>
                  <a:srgbClr val="FF388C"/>
                </a:solidFill>
              </a:rPr>
              <a:t>body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Пример</a:t>
            </a:r>
          </a:p>
          <a:p>
            <a:pPr lvl="1"/>
            <a:r>
              <a:rPr lang="bg-BG" noProof="0" dirty="0"/>
              <a:t>Показване на съобщение</a:t>
            </a:r>
          </a:p>
          <a:p>
            <a:pPr lvl="1"/>
            <a:r>
              <a:rPr lang="bg-BG" noProof="0" dirty="0" err="1"/>
              <a:t>JS</a:t>
            </a:r>
            <a:r>
              <a:rPr lang="bg-BG" noProof="0" dirty="0"/>
              <a:t> функция </a:t>
            </a:r>
            <a:r>
              <a:rPr lang="bg-BG" noProof="0" dirty="0" err="1">
                <a:solidFill>
                  <a:srgbClr val="FF388C"/>
                </a:solidFill>
              </a:rPr>
              <a:t>alert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Трябва да се покаже прозорче</a:t>
            </a:r>
          </a:p>
          <a:p>
            <a:pPr lvl="1">
              <a:buClr>
                <a:schemeClr val="accent1"/>
              </a:buClr>
            </a:pPr>
            <a:r>
              <a:rPr lang="bg-BG" noProof="0" dirty="0"/>
              <a:t>Точният вид зависи от браузъра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A43F3D2-3B15-43DF-A912-D7E6BFA1F5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56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F3D5BD-593D-4395-8ABD-3F4C4FE645F6}"/>
              </a:ext>
            </a:extLst>
          </p:cNvPr>
          <p:cNvGrpSpPr/>
          <p:nvPr/>
        </p:nvGrpSpPr>
        <p:grpSpPr>
          <a:xfrm>
            <a:off x="4562856" y="2209800"/>
            <a:ext cx="1371601" cy="1981199"/>
            <a:chOff x="2971800" y="1551675"/>
            <a:chExt cx="1371600" cy="198119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1087FA-B34A-4FDA-BBBA-94BD7DFCF34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551675"/>
              <a:ext cx="0" cy="19811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630F0C09-CB65-4E85-9F49-96344E3BC4D4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895599"/>
              <a:ext cx="1371599" cy="63727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Ето го прозорчето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69463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Включване на библиотеките</a:t>
            </a:r>
          </a:p>
          <a:p>
            <a:pPr lvl="1"/>
            <a:r>
              <a:rPr lang="bg-BG" noProof="0" dirty="0"/>
              <a:t>Пак с тага </a:t>
            </a:r>
            <a:r>
              <a:rPr lang="bg-BG" noProof="0" dirty="0" err="1">
                <a:solidFill>
                  <a:srgbClr val="FF388C"/>
                </a:solidFill>
              </a:rPr>
              <a:t>script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Ще включим </a:t>
            </a:r>
            <a:r>
              <a:rPr lang="bg-BG" noProof="0" dirty="0" err="1">
                <a:solidFill>
                  <a:srgbClr val="FF388C"/>
                </a:solidFill>
              </a:rPr>
              <a:t>three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min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Ще включим </a:t>
            </a:r>
            <a:r>
              <a:rPr lang="en-US" noProof="0" dirty="0">
                <a:solidFill>
                  <a:srgbClr val="FF388C"/>
                </a:solidFill>
              </a:rPr>
              <a:t>WebGL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endParaRPr lang="bg-BG" noProof="0" dirty="0">
              <a:solidFill>
                <a:srgbClr val="FF388C"/>
              </a:solidFill>
            </a:endParaRPr>
          </a:p>
          <a:p>
            <a:pPr lvl="2"/>
            <a:r>
              <a:rPr lang="bg-BG" noProof="0" dirty="0"/>
              <a:t>(от папка </a:t>
            </a:r>
            <a:r>
              <a:rPr lang="en-GB" dirty="0">
                <a:solidFill>
                  <a:srgbClr val="FF388C"/>
                </a:solidFill>
              </a:rPr>
              <a:t>examples\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en-US" dirty="0"/>
              <a:t>Three.js</a:t>
            </a:r>
            <a:r>
              <a:rPr lang="bg-BG" noProof="0" dirty="0"/>
              <a:t>)</a:t>
            </a:r>
          </a:p>
          <a:p>
            <a:r>
              <a:rPr lang="bg-BG" noProof="0" dirty="0"/>
              <a:t>Роля</a:t>
            </a:r>
          </a:p>
          <a:p>
            <a:pPr lvl="1"/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r>
              <a:rPr lang="bg-BG" noProof="0" dirty="0"/>
              <a:t> има нещата, с които ще правим куба</a:t>
            </a:r>
          </a:p>
          <a:p>
            <a:pPr lvl="1"/>
            <a:r>
              <a:rPr lang="bg-BG" dirty="0"/>
              <a:t>Функция </a:t>
            </a:r>
            <a:r>
              <a:rPr lang="en-GB" dirty="0" err="1">
                <a:solidFill>
                  <a:srgbClr val="FF388C"/>
                </a:solidFill>
              </a:rPr>
              <a:t>isWebGLAvailable</a:t>
            </a:r>
            <a:r>
              <a:rPr lang="bg-BG" dirty="0"/>
              <a:t> от </a:t>
            </a:r>
            <a:r>
              <a:rPr lang="en-US" noProof="0" dirty="0"/>
              <a:t>WebGL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r>
              <a:rPr lang="bg-BG" noProof="0" dirty="0"/>
              <a:t> проверява дали </a:t>
            </a:r>
            <a:r>
              <a:rPr lang="bg-BG" dirty="0"/>
              <a:t>браузърът обича </a:t>
            </a:r>
            <a:r>
              <a:rPr lang="bg-BG" dirty="0" err="1"/>
              <a:t>WebGL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915874089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Трябва да се покаже прозорче</a:t>
            </a:r>
          </a:p>
          <a:p>
            <a:pPr lvl="1">
              <a:buClr>
                <a:schemeClr val="accent1"/>
              </a:buClr>
            </a:pPr>
            <a:r>
              <a:rPr lang="bg-BG" noProof="0" dirty="0"/>
              <a:t>С добра или лоша новина за WebGL</a:t>
            </a:r>
          </a:p>
          <a:p>
            <a:endParaRPr lang="bg-BG" noProof="0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CAF87E0-4EEB-4442-81D0-DEC5BDBBB1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BA45B5-D1B6-4080-B812-0672BADD2FC6}"/>
              </a:ext>
            </a:extLst>
          </p:cNvPr>
          <p:cNvGrpSpPr/>
          <p:nvPr/>
        </p:nvGrpSpPr>
        <p:grpSpPr>
          <a:xfrm>
            <a:off x="3767331" y="2286000"/>
            <a:ext cx="1609337" cy="1752601"/>
            <a:chOff x="2971800" y="1551675"/>
            <a:chExt cx="1609336" cy="17526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ECA09F0-A9E3-41B3-A6A4-731968B42D6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551675"/>
              <a:ext cx="0" cy="175260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0EAC92D-7058-4541-95D2-4FDEF679762F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895600"/>
              <a:ext cx="1609336" cy="40867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Добра новина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501131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ООПично</a:t>
            </a:r>
            <a:r>
              <a:rPr lang="bg-BG" noProof="0" dirty="0"/>
              <a:t> отклонение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Класове в </a:t>
            </a:r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Създаването на инстанция иска </a:t>
            </a:r>
            <a:r>
              <a:rPr lang="bg-BG" noProof="0" dirty="0" err="1">
                <a:solidFill>
                  <a:srgbClr val="FF388C"/>
                </a:solidFill>
              </a:rPr>
              <a:t>new</a:t>
            </a:r>
            <a:endParaRPr lang="bg-BG" noProof="0" dirty="0"/>
          </a:p>
          <a:p>
            <a:pPr lvl="1"/>
            <a:r>
              <a:rPr lang="bg-BG" noProof="0" dirty="0"/>
              <a:t>Класовете са в инстанцията </a:t>
            </a:r>
            <a:r>
              <a:rPr lang="bg-BG" noProof="0" dirty="0" err="1">
                <a:solidFill>
                  <a:srgbClr val="FF388C"/>
                </a:solidFill>
              </a:rPr>
              <a:t>THREE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За краткост ще я пропускаме в презентациите, но не и в кода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32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Първа сцена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Пет елемента</a:t>
            </a:r>
          </a:p>
          <a:p>
            <a:pPr lvl="1"/>
            <a:r>
              <a:rPr lang="bg-BG" noProof="0" dirty="0"/>
              <a:t>Осветена сцена с обект в нея </a:t>
            </a:r>
          </a:p>
          <a:p>
            <a:pPr lvl="1"/>
            <a:r>
              <a:rPr lang="bg-BG" noProof="0" dirty="0"/>
              <a:t>Снимане на сцената с камера</a:t>
            </a:r>
          </a:p>
          <a:p>
            <a:pPr lvl="1"/>
            <a:r>
              <a:rPr lang="bg-BG" noProof="0" dirty="0"/>
              <a:t>Генериране на екранен образ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60096" y="4390922"/>
            <a:ext cx="1474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600" dirty="0">
                <a:solidFill>
                  <a:schemeClr val="accent1"/>
                </a:solidFill>
                <a:sym typeface="Wingdings"/>
              </a:rPr>
              <a:t>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28800" y="4374357"/>
            <a:ext cx="2743200" cy="1814628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5" name="Cube 54"/>
          <p:cNvSpPr/>
          <p:nvPr/>
        </p:nvSpPr>
        <p:spPr>
          <a:xfrm>
            <a:off x="2696933" y="4969785"/>
            <a:ext cx="1006934" cy="1006934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2" name="Isosceles Triangle 61"/>
          <p:cNvSpPr/>
          <p:nvPr/>
        </p:nvSpPr>
        <p:spPr>
          <a:xfrm rot="5400000">
            <a:off x="3584459" y="4439444"/>
            <a:ext cx="1814626" cy="168445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TextBox 25"/>
          <p:cNvSpPr txBox="1"/>
          <p:nvPr/>
        </p:nvSpPr>
        <p:spPr>
          <a:xfrm>
            <a:off x="4939749" y="4568907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0" y="4927045"/>
            <a:ext cx="964096" cy="248707"/>
            <a:chOff x="6096000" y="5367460"/>
            <a:chExt cx="964096" cy="248707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6096000" y="5367460"/>
              <a:ext cx="9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6096000" y="5492094"/>
              <a:ext cx="9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096000" y="5616167"/>
              <a:ext cx="9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533400" y="4360185"/>
            <a:ext cx="1295400" cy="360157"/>
            <a:chOff x="533400" y="5011943"/>
            <a:chExt cx="1295400" cy="360157"/>
          </a:xfrm>
        </p:grpSpPr>
        <p:sp>
          <p:nvSpPr>
            <p:cNvPr id="69" name="Text Placeholder 2"/>
            <p:cNvSpPr txBox="1">
              <a:spLocks/>
            </p:cNvSpPr>
            <p:nvPr/>
          </p:nvSpPr>
          <p:spPr>
            <a:xfrm>
              <a:off x="533400" y="5011943"/>
              <a:ext cx="874732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Сцена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33400" y="5372100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486400" y="5424620"/>
            <a:ext cx="990600" cy="710702"/>
            <a:chOff x="1101830" y="6332728"/>
            <a:chExt cx="990600" cy="710702"/>
          </a:xfrm>
        </p:grpSpPr>
        <p:sp>
          <p:nvSpPr>
            <p:cNvPr id="76" name="Text Placeholder 2"/>
            <p:cNvSpPr txBox="1">
              <a:spLocks/>
            </p:cNvSpPr>
            <p:nvPr/>
          </p:nvSpPr>
          <p:spPr>
            <a:xfrm>
              <a:off x="1101830" y="6686814"/>
              <a:ext cx="990600" cy="35661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101830" y="6332728"/>
              <a:ext cx="0" cy="7107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6934200" y="3867126"/>
            <a:ext cx="838200" cy="987542"/>
            <a:chOff x="263630" y="6686814"/>
            <a:chExt cx="838200" cy="987542"/>
          </a:xfrm>
        </p:grpSpPr>
        <p:sp>
          <p:nvSpPr>
            <p:cNvPr id="81" name="Text Placeholder 2"/>
            <p:cNvSpPr txBox="1">
              <a:spLocks/>
            </p:cNvSpPr>
            <p:nvPr/>
          </p:nvSpPr>
          <p:spPr>
            <a:xfrm flipH="1">
              <a:off x="263630" y="6686814"/>
              <a:ext cx="838200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Образ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1101830" y="6713728"/>
              <a:ext cx="0" cy="96062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Cube 27"/>
          <p:cNvSpPr/>
          <p:nvPr/>
        </p:nvSpPr>
        <p:spPr>
          <a:xfrm>
            <a:off x="7631401" y="4876667"/>
            <a:ext cx="216533" cy="216533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9" name="Group 28"/>
          <p:cNvGrpSpPr/>
          <p:nvPr/>
        </p:nvGrpSpPr>
        <p:grpSpPr>
          <a:xfrm>
            <a:off x="1396409" y="5244541"/>
            <a:ext cx="1295400" cy="360157"/>
            <a:chOff x="533400" y="5011943"/>
            <a:chExt cx="1295400" cy="360157"/>
          </a:xfrm>
        </p:grpSpPr>
        <p:sp>
          <p:nvSpPr>
            <p:cNvPr id="30" name="Text Placeholder 2"/>
            <p:cNvSpPr txBox="1">
              <a:spLocks/>
            </p:cNvSpPr>
            <p:nvPr/>
          </p:nvSpPr>
          <p:spPr>
            <a:xfrm>
              <a:off x="533400" y="5011943"/>
              <a:ext cx="874732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Обект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33400" y="5372100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8912100">
            <a:off x="4011852" y="4480132"/>
            <a:ext cx="482048" cy="373341"/>
            <a:chOff x="6096000" y="5367460"/>
            <a:chExt cx="964096" cy="373341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6096000" y="5367460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96000" y="5492094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096000" y="5616167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096000" y="5740801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 flipH="1">
            <a:off x="4212610" y="3810000"/>
            <a:ext cx="1121390" cy="778785"/>
            <a:chOff x="-49237" y="6686814"/>
            <a:chExt cx="1151067" cy="778785"/>
          </a:xfrm>
        </p:grpSpPr>
        <p:sp>
          <p:nvSpPr>
            <p:cNvPr id="44" name="Text Placeholder 2"/>
            <p:cNvSpPr txBox="1">
              <a:spLocks/>
            </p:cNvSpPr>
            <p:nvPr/>
          </p:nvSpPr>
          <p:spPr>
            <a:xfrm flipH="1">
              <a:off x="-49237" y="6686814"/>
              <a:ext cx="1151067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Светлина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1101830" y="6713728"/>
              <a:ext cx="0" cy="75187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20026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Започваме го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Сцена</a:t>
            </a:r>
            <a:endParaRPr lang="bg-BG" b="0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Обект </a:t>
            </a:r>
            <a:r>
              <a:rPr lang="bg-BG" noProof="0" dirty="0" err="1">
                <a:solidFill>
                  <a:srgbClr val="FF388C"/>
                </a:solidFill>
              </a:rPr>
              <a:t>Scene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Ще съдържа куба и светлината</a:t>
            </a:r>
          </a:p>
          <a:p>
            <a:pPr lvl="1"/>
            <a:r>
              <a:rPr lang="bg-BG" dirty="0"/>
              <a:t>И </a:t>
            </a:r>
            <a:r>
              <a:rPr lang="bg-BG" noProof="0" dirty="0"/>
              <a:t>фона чрез </a:t>
            </a:r>
            <a:r>
              <a:rPr lang="bg-BG" noProof="0" dirty="0" err="1">
                <a:solidFill>
                  <a:srgbClr val="FF388C"/>
                </a:solidFill>
              </a:rPr>
              <a:t>background</a:t>
            </a:r>
            <a:r>
              <a:rPr lang="bg-BG" noProof="0" dirty="0"/>
              <a:t> с обекта </a:t>
            </a:r>
            <a:r>
              <a:rPr lang="bg-BG" noProof="0" dirty="0" err="1">
                <a:solidFill>
                  <a:srgbClr val="FF388C"/>
                </a:solidFill>
              </a:rPr>
              <a:t>Color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Камера</a:t>
            </a:r>
          </a:p>
          <a:p>
            <a:pPr lvl="1"/>
            <a:r>
              <a:rPr lang="bg-BG" noProof="0" dirty="0"/>
              <a:t>Обект </a:t>
            </a:r>
            <a:r>
              <a:rPr lang="bg-BG" noProof="0" dirty="0" err="1">
                <a:solidFill>
                  <a:srgbClr val="FF388C"/>
                </a:solidFill>
              </a:rPr>
              <a:t>PerspectiveCamera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Определя позиция на гледната точка и параметрите на зрителното поле</a:t>
            </a:r>
          </a:p>
        </p:txBody>
      </p:sp>
    </p:spTree>
    <p:extLst>
      <p:ext uri="{BB962C8B-B14F-4D97-AF65-F5344CB8AC3E}">
        <p14:creationId xmlns:p14="http://schemas.microsoft.com/office/powerpoint/2010/main" val="2082861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noProof="0" dirty="0"/>
                  <a:t>За гледната точка</a:t>
                </a:r>
              </a:p>
              <a:p>
                <a:pPr lvl="1"/>
                <a:r>
                  <a:rPr lang="bg-BG" noProof="0" dirty="0"/>
                  <a:t>Позицията на камерата с метода </a:t>
                </a:r>
                <a:r>
                  <a:rPr lang="bg-BG" noProof="0" dirty="0" err="1">
                    <a:solidFill>
                      <a:srgbClr val="FF388C"/>
                    </a:solidFill>
                  </a:rPr>
                  <a:t>set</a:t>
                </a:r>
                <a:br>
                  <a:rPr lang="bg-BG" noProof="0" dirty="0"/>
                </a:br>
                <a:r>
                  <a:rPr lang="bg-BG" noProof="0" dirty="0"/>
                  <a:t>на свойството </a:t>
                </a:r>
                <a:r>
                  <a:rPr lang="bg-BG" noProof="0" dirty="0" err="1">
                    <a:solidFill>
                      <a:srgbClr val="FF388C"/>
                    </a:solidFill>
                  </a:rPr>
                  <a:t>position</a:t>
                </a:r>
                <a:r>
                  <a:rPr lang="bg-BG" noProof="0" dirty="0">
                    <a:solidFill>
                      <a:srgbClr val="FF388C"/>
                    </a:solidFill>
                  </a:rPr>
                  <a:t> </a:t>
                </a:r>
                <a:r>
                  <a:rPr lang="bg-BG" noProof="0" dirty="0"/>
                  <a:t>на камерата</a:t>
                </a:r>
              </a:p>
              <a:p>
                <a:pPr lvl="1"/>
                <a:r>
                  <a:rPr lang="bg-BG" noProof="0" dirty="0"/>
                  <a:t>По подразбиране оста Y е нагоре</a:t>
                </a:r>
              </a:p>
              <a:p>
                <a:r>
                  <a:rPr lang="bg-BG" noProof="0" dirty="0"/>
                  <a:t>Посока на камерата</a:t>
                </a:r>
              </a:p>
              <a:p>
                <a:pPr lvl="1"/>
                <a:r>
                  <a:rPr lang="bg-BG" noProof="0" dirty="0"/>
                  <a:t>Насочена е към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noProof="0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bg-BG" i="1" noProof="0" dirty="0" err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bg-BG" i="1" noProof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bg-BG" i="1" noProof="0" dirty="0" err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bg-BG" noProof="0" dirty="0"/>
                  <a:t> с метода </a:t>
                </a:r>
                <a:r>
                  <a:rPr lang="bg-BG" noProof="0" dirty="0" err="1">
                    <a:solidFill>
                      <a:srgbClr val="FF388C"/>
                    </a:solidFill>
                  </a:rPr>
                  <a:t>lookAt</a:t>
                </a:r>
                <a:endParaRPr lang="bg-BG" noProof="0" dirty="0">
                  <a:solidFill>
                    <a:srgbClr val="FF388C"/>
                  </a:solidFill>
                </a:endParaRPr>
              </a:p>
              <a:p>
                <a:pPr lvl="1"/>
                <a:endParaRPr lang="bg-BG" noProof="0" dirty="0"/>
              </a:p>
              <a:p>
                <a:pPr lvl="1"/>
                <a:endParaRPr lang="bg-BG" noProof="0" dirty="0"/>
              </a:p>
              <a:p>
                <a:pPr lvl="1"/>
                <a:endParaRPr lang="bg-BG" noProof="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be 2"/>
          <p:cNvSpPr/>
          <p:nvPr/>
        </p:nvSpPr>
        <p:spPr>
          <a:xfrm>
            <a:off x="3154133" y="4590147"/>
            <a:ext cx="1006934" cy="1006934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047565" y="5104820"/>
            <a:ext cx="319143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770095" y="5283863"/>
            <a:ext cx="766481" cy="99508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657600" y="3674698"/>
            <a:ext cx="0" cy="104015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858000" y="5104820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X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7600" y="3598498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ndara" panose="020E0502030303020204" pitchFamily="34" charset="0"/>
              </a:rPr>
              <a:t>Y</a:t>
            </a:r>
            <a:endParaRPr lang="bg-BG" b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7530" y="5790619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Z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19979268">
            <a:off x="4215143" y="3643475"/>
            <a:ext cx="2219537" cy="1117606"/>
            <a:chOff x="4486063" y="3282895"/>
            <a:chExt cx="2219537" cy="1117606"/>
          </a:xfrm>
        </p:grpSpPr>
        <p:cxnSp>
          <p:nvCxnSpPr>
            <p:cNvPr id="11" name="Straight Connector 10"/>
            <p:cNvCxnSpPr/>
            <p:nvPr/>
          </p:nvCxnSpPr>
          <p:spPr>
            <a:xfrm rot="1620732" flipH="1">
              <a:off x="4486063" y="3556441"/>
              <a:ext cx="1746612" cy="84406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791200" y="3282895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10800000" rev="0"/>
                </a:camera>
                <a:lightRig rig="threePt" dir="t"/>
              </a:scene3d>
            </a:bodyPr>
            <a:lstStyle/>
            <a:p>
              <a:r>
                <a:rPr lang="bg-BG" sz="6600" dirty="0">
                  <a:solidFill>
                    <a:schemeClr val="accent1"/>
                  </a:solidFill>
                  <a:sym typeface="Webdings"/>
                </a:rPr>
                <a:t></a:t>
              </a:r>
              <a:endParaRPr lang="bg-BG" sz="6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5979459" y="3930192"/>
            <a:ext cx="133640" cy="1336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/>
          <p:cNvSpPr/>
          <p:nvPr/>
        </p:nvSpPr>
        <p:spPr>
          <a:xfrm>
            <a:off x="3594847" y="5042646"/>
            <a:ext cx="133640" cy="1336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2" name="Group 21"/>
          <p:cNvGrpSpPr/>
          <p:nvPr/>
        </p:nvGrpSpPr>
        <p:grpSpPr>
          <a:xfrm>
            <a:off x="1424699" y="4748895"/>
            <a:ext cx="2174630" cy="360157"/>
            <a:chOff x="533400" y="5011943"/>
            <a:chExt cx="2174630" cy="360157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533400" y="5011943"/>
              <a:ext cx="1295400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Гледа към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33400" y="5372100"/>
              <a:ext cx="217463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/>
          <p:cNvGrpSpPr/>
          <p:nvPr/>
        </p:nvGrpSpPr>
        <p:grpSpPr>
          <a:xfrm flipH="1">
            <a:off x="6099331" y="3992065"/>
            <a:ext cx="2036887" cy="368433"/>
            <a:chOff x="876068" y="5003667"/>
            <a:chExt cx="1831962" cy="368433"/>
          </a:xfrm>
        </p:grpSpPr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876068" y="5011943"/>
              <a:ext cx="952733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Позиция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76068" y="5003667"/>
              <a:ext cx="183196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807247" y="3830843"/>
            <a:ext cx="1814494" cy="360157"/>
            <a:chOff x="893536" y="5357537"/>
            <a:chExt cx="1814494" cy="360157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893536" y="5357537"/>
              <a:ext cx="935263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Нагоре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893537" y="5357537"/>
              <a:ext cx="181449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2463606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79B07-E2EB-4E52-972A-92E8ACBA4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Теми в курса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графика и анимация</a:t>
            </a:r>
          </a:p>
          <a:p>
            <a:pPr lvl="2"/>
            <a:r>
              <a:rPr lang="bg-BG" dirty="0"/>
              <a:t>(сцена, обекти, материали, текстури, движение)</a:t>
            </a:r>
            <a:endParaRPr lang="ru-RU" dirty="0"/>
          </a:p>
          <a:p>
            <a:pPr lvl="1"/>
            <a:r>
              <a:rPr lang="bg-BG" dirty="0"/>
              <a:t>Сложни обекти и движения</a:t>
            </a:r>
          </a:p>
          <a:p>
            <a:pPr lvl="2"/>
            <a:r>
              <a:rPr lang="bg-BG" dirty="0"/>
              <a:t>(роботи, скелети, физика,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модели)</a:t>
            </a:r>
          </a:p>
          <a:p>
            <a:pPr lvl="1"/>
            <a:r>
              <a:rPr lang="ru-RU" dirty="0"/>
              <a:t>Виртуалност и добавеност</a:t>
            </a:r>
          </a:p>
          <a:p>
            <a:pPr lvl="2"/>
            <a:r>
              <a:rPr lang="ru-RU" dirty="0"/>
              <a:t>(стерео графика, </a:t>
            </a:r>
            <a:r>
              <a:rPr lang="en-US" dirty="0"/>
              <a:t>GPS</a:t>
            </a:r>
            <a:r>
              <a:rPr lang="bg-BG" dirty="0"/>
              <a:t> и ориентация, шлемове)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99004D-F10C-4F20-90E0-6638BE92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4638"/>
            <a:ext cx="65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100" b="0" i="0" u="none" strike="noStrike" cap="none" normalizeH="0" baseline="0" dirty="0">
              <a:ln>
                <a:noFill/>
              </a:ln>
              <a:solidFill>
                <a:srgbClr val="1177D1"/>
              </a:solidFill>
              <a:effectLst/>
              <a:latin typeface="-apple-system"/>
            </a:endParaRPr>
          </a:p>
        </p:txBody>
      </p:sp>
      <p:pic>
        <p:nvPicPr>
          <p:cNvPr id="1026" name="Picture 2" descr="https://learn.fmi.uni-sofia.bg/theme/image.php/classic/core/1613709609/f/archive-24">
            <a:hlinkClick r:id="rId2"/>
            <a:extLst>
              <a:ext uri="{FF2B5EF4-FFF2-40B4-BE49-F238E27FC236}">
                <a16:creationId xmlns:a16="http://schemas.microsoft.com/office/drawing/2014/main" id="{02940D2F-1207-4693-BC6C-60C7F824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513" y="-66687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9398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>
            <a:cxnSpLocks/>
          </p:cNvCxnSpPr>
          <p:nvPr/>
        </p:nvCxnSpPr>
        <p:spPr>
          <a:xfrm flipV="1">
            <a:off x="1519018" y="4114800"/>
            <a:ext cx="2793902" cy="429527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1604946" y="4531358"/>
            <a:ext cx="2657174" cy="320042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noProof="0" dirty="0"/>
                  <a:t>Зрително поле</a:t>
                </a:r>
              </a:p>
              <a:p>
                <a:pPr lvl="1"/>
                <a:r>
                  <a:rPr lang="bg-BG" dirty="0"/>
                  <a:t>Вертикален</a:t>
                </a:r>
                <a:r>
                  <a:rPr lang="bg-BG" noProof="0" dirty="0"/>
                  <a:t> размер </a:t>
                </a:r>
                <a14:m>
                  <m:oMath xmlns:m="http://schemas.openxmlformats.org/officeDocument/2006/math">
                    <m:r>
                      <a:rPr lang="bg-BG" i="1" noProof="0" dirty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bg-BG" i="1" noProof="0" dirty="0" smtClean="0">
                        <a:latin typeface="Cambria Math" panose="02040503050406030204" pitchFamily="18" charset="0"/>
                        <a:sym typeface="Symbol"/>
                      </a:rPr>
                      <m:t></m:t>
                    </m:r>
                  </m:oMath>
                </a14:m>
                <a:r>
                  <a:rPr lang="bg-BG" noProof="0" dirty="0">
                    <a:sym typeface="Symbol"/>
                  </a:rPr>
                  <a:t> (примерно)</a:t>
                </a:r>
              </a:p>
              <a:p>
                <a:pPr lvl="1"/>
                <a:r>
                  <a:rPr lang="bg-BG" noProof="0" dirty="0">
                    <a:sym typeface="Symbol"/>
                  </a:rPr>
                  <a:t>Пропорцията получаваме от </a:t>
                </a:r>
                <a:r>
                  <a:rPr lang="bg-BG" noProof="0" dirty="0" err="1">
                    <a:solidFill>
                      <a:srgbClr val="FF388C"/>
                    </a:solidFill>
                    <a:sym typeface="Symbol"/>
                  </a:rPr>
                  <a:t>innerWidth</a:t>
                </a:r>
                <a:r>
                  <a:rPr lang="bg-BG" noProof="0" dirty="0">
                    <a:solidFill>
                      <a:srgbClr val="FF388C"/>
                    </a:solidFill>
                    <a:sym typeface="Symbol"/>
                  </a:rPr>
                  <a:t> </a:t>
                </a:r>
                <a:r>
                  <a:rPr lang="bg-BG" noProof="0" dirty="0">
                    <a:sym typeface="Symbol"/>
                  </a:rPr>
                  <a:t>и </a:t>
                </a:r>
                <a:r>
                  <a:rPr lang="bg-BG" noProof="0" dirty="0" err="1">
                    <a:solidFill>
                      <a:srgbClr val="FF388C"/>
                    </a:solidFill>
                    <a:sym typeface="Symbol"/>
                  </a:rPr>
                  <a:t>innerHeight</a:t>
                </a:r>
                <a:r>
                  <a:rPr lang="bg-BG" noProof="0" dirty="0">
                    <a:solidFill>
                      <a:srgbClr val="FF388C"/>
                    </a:solidFill>
                    <a:sym typeface="Symbol"/>
                  </a:rPr>
                  <a:t> </a:t>
                </a:r>
                <a:r>
                  <a:rPr lang="bg-BG" noProof="0" dirty="0">
                    <a:sym typeface="Symbol"/>
                  </a:rPr>
                  <a:t>на обекта </a:t>
                </a:r>
                <a:r>
                  <a:rPr lang="bg-BG" noProof="0" dirty="0" err="1">
                    <a:solidFill>
                      <a:srgbClr val="FF388C"/>
                    </a:solidFill>
                    <a:sym typeface="Symbol"/>
                  </a:rPr>
                  <a:t>window</a:t>
                </a:r>
                <a:endParaRPr lang="bg-BG" noProof="0" dirty="0">
                  <a:solidFill>
                    <a:srgbClr val="FF388C"/>
                  </a:solidFill>
                  <a:sym typeface="Symbol"/>
                </a:endParaRPr>
              </a:p>
              <a:p>
                <a:pPr lvl="1"/>
                <a:r>
                  <a:rPr lang="bg-BG" noProof="0" dirty="0">
                    <a:sym typeface="Symbol"/>
                  </a:rPr>
                  <a:t>Дълбочина от </a:t>
                </a:r>
                <a:r>
                  <a:rPr lang="bg-BG" noProof="0" dirty="0">
                    <a:latin typeface="Cambria" panose="02040503050406030204" pitchFamily="18" charset="0"/>
                    <a:ea typeface="Cambria" panose="02040503050406030204" pitchFamily="18" charset="0"/>
                    <a:sym typeface="Symbol"/>
                  </a:rPr>
                  <a:t>1</a:t>
                </a:r>
                <a:r>
                  <a:rPr lang="bg-BG" noProof="0" dirty="0">
                    <a:sym typeface="Symbol"/>
                  </a:rPr>
                  <a:t> до </a:t>
                </a:r>
                <a:r>
                  <a:rPr lang="bg-BG" noProof="0" dirty="0">
                    <a:latin typeface="Cambria" panose="02040503050406030204" pitchFamily="18" charset="0"/>
                    <a:ea typeface="Cambria" panose="02040503050406030204" pitchFamily="18" charset="0"/>
                    <a:sym typeface="Symbol"/>
                  </a:rPr>
                  <a:t>100</a:t>
                </a:r>
                <a:r>
                  <a:rPr lang="bg-BG" noProof="0" dirty="0">
                    <a:sym typeface="Symbol"/>
                  </a:rPr>
                  <a:t> (примерно)</a:t>
                </a:r>
                <a:endParaRPr lang="bg-BG" noProof="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1793225" y="3479897"/>
            <a:ext cx="3790454" cy="105162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93225" y="4538876"/>
            <a:ext cx="4980194" cy="1031563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793225" y="4234531"/>
            <a:ext cx="4983593" cy="296988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93225" y="4531517"/>
            <a:ext cx="3790454" cy="21970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Freeform 37"/>
          <p:cNvSpPr/>
          <p:nvPr/>
        </p:nvSpPr>
        <p:spPr>
          <a:xfrm>
            <a:off x="4006424" y="3925201"/>
            <a:ext cx="693448" cy="1213534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Freeform 38"/>
          <p:cNvSpPr/>
          <p:nvPr/>
        </p:nvSpPr>
        <p:spPr>
          <a:xfrm>
            <a:off x="5581980" y="3479612"/>
            <a:ext cx="1194837" cy="2094227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5" name="Group 44"/>
          <p:cNvGrpSpPr/>
          <p:nvPr/>
        </p:nvGrpSpPr>
        <p:grpSpPr>
          <a:xfrm>
            <a:off x="1081922" y="3832591"/>
            <a:ext cx="3180296" cy="1107996"/>
            <a:chOff x="5791200" y="3282895"/>
            <a:chExt cx="3180296" cy="110799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6228944" y="3986757"/>
              <a:ext cx="2742552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791200" y="3282895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bg-BG" sz="6600" dirty="0">
                  <a:solidFill>
                    <a:schemeClr val="accent1"/>
                  </a:solidFill>
                  <a:sym typeface="Webdings"/>
                </a:rPr>
                <a:t></a:t>
              </a:r>
              <a:endParaRPr lang="bg-BG" sz="6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730455" y="4991595"/>
            <a:ext cx="2744731" cy="900185"/>
            <a:chOff x="-1642900" y="6164574"/>
            <a:chExt cx="2744731" cy="900185"/>
          </a:xfrm>
        </p:grpSpPr>
        <p:sp>
          <p:nvSpPr>
            <p:cNvPr id="54" name="Text Placeholder 2"/>
            <p:cNvSpPr txBox="1">
              <a:spLocks/>
            </p:cNvSpPr>
            <p:nvPr/>
          </p:nvSpPr>
          <p:spPr>
            <a:xfrm>
              <a:off x="-1642900" y="6708140"/>
              <a:ext cx="2742435" cy="35661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800" b="0" dirty="0" err="1">
                  <a:solidFill>
                    <a:schemeClr val="bg1"/>
                  </a:solidFill>
                </a:rPr>
                <a:t>innerWidth</a:t>
              </a:r>
              <a:r>
                <a:rPr lang="bg-BG" sz="1800" b="0" dirty="0">
                  <a:solidFill>
                    <a:schemeClr val="bg1"/>
                  </a:solidFill>
                </a:rPr>
                <a:t> </a:t>
              </a:r>
              <a:r>
                <a:rPr lang="en-GB" sz="1800" b="0" dirty="0">
                  <a:solidFill>
                    <a:schemeClr val="bg1"/>
                  </a:solidFill>
                  <a:sym typeface="Symbol"/>
                </a:rPr>
                <a:t></a:t>
              </a:r>
              <a:r>
                <a:rPr lang="bg-BG" sz="1800" b="0" dirty="0">
                  <a:solidFill>
                    <a:schemeClr val="bg1"/>
                  </a:solidFill>
                  <a:sym typeface="Symbol"/>
                </a:rPr>
                <a:t> </a:t>
              </a:r>
              <a:r>
                <a:rPr lang="en-GB" sz="1800" b="0" dirty="0" err="1">
                  <a:solidFill>
                    <a:schemeClr val="bg1"/>
                  </a:solidFill>
                </a:rPr>
                <a:t>innerHeight</a:t>
              </a:r>
              <a:endParaRPr lang="bg-BG" sz="1800" b="0" dirty="0">
                <a:solidFill>
                  <a:schemeClr val="bg1"/>
                </a:solidFill>
              </a:endParaRPr>
            </a:p>
            <a:p>
              <a:pPr algn="r"/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1101831" y="6164574"/>
              <a:ext cx="0" cy="90018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572000" y="2895600"/>
            <a:ext cx="1009980" cy="587070"/>
            <a:chOff x="1377236" y="6835318"/>
            <a:chExt cx="3602502" cy="587070"/>
          </a:xfrm>
        </p:grpSpPr>
        <p:sp>
          <p:nvSpPr>
            <p:cNvPr id="76" name="Text Placeholder 2"/>
            <p:cNvSpPr txBox="1">
              <a:spLocks/>
            </p:cNvSpPr>
            <p:nvPr/>
          </p:nvSpPr>
          <p:spPr>
            <a:xfrm flipH="1">
              <a:off x="1377236" y="6835318"/>
              <a:ext cx="2346966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100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724202" y="7216318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3" name="Pie 102"/>
          <p:cNvSpPr/>
          <p:nvPr/>
        </p:nvSpPr>
        <p:spPr>
          <a:xfrm>
            <a:off x="76200" y="3727889"/>
            <a:ext cx="2986357" cy="1602764"/>
          </a:xfrm>
          <a:prstGeom prst="pie">
            <a:avLst>
              <a:gd name="adj1" fmla="val 21094194"/>
              <a:gd name="adj2" fmla="val 413981"/>
            </a:avLst>
          </a:prstGeom>
          <a:gradFill flip="none" rotWithShape="1">
            <a:gsLst>
              <a:gs pos="6000">
                <a:schemeClr val="accent1">
                  <a:tint val="66000"/>
                  <a:satMod val="160000"/>
                  <a:alpha val="86000"/>
                </a:schemeClr>
              </a:gs>
              <a:gs pos="72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solidFill>
                <a:schemeClr val="tx1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452655" y="3572143"/>
            <a:ext cx="557762" cy="732801"/>
            <a:chOff x="2980358" y="6686814"/>
            <a:chExt cx="1989486" cy="732801"/>
          </a:xfrm>
        </p:grpSpPr>
        <p:sp>
          <p:nvSpPr>
            <p:cNvPr id="105" name="Text Placeholder 2"/>
            <p:cNvSpPr txBox="1">
              <a:spLocks/>
            </p:cNvSpPr>
            <p:nvPr/>
          </p:nvSpPr>
          <p:spPr>
            <a:xfrm flipH="1">
              <a:off x="2980358" y="6686814"/>
              <a:ext cx="1989486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60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Symbol"/>
                </a:rPr>
                <a:t></a:t>
              </a:r>
              <a:endParaRPr lang="bg-BG" sz="1800" b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969844" y="6713728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7" name="Freeform 106"/>
          <p:cNvSpPr/>
          <p:nvPr/>
        </p:nvSpPr>
        <p:spPr>
          <a:xfrm>
            <a:off x="3011268" y="4316558"/>
            <a:ext cx="51941" cy="385194"/>
          </a:xfrm>
          <a:custGeom>
            <a:avLst/>
            <a:gdLst>
              <a:gd name="connsiteX0" fmla="*/ 0 w 397566"/>
              <a:gd name="connsiteY0" fmla="*/ 0 h 805070"/>
              <a:gd name="connsiteX1" fmla="*/ 397566 w 397566"/>
              <a:gd name="connsiteY1" fmla="*/ 805070 h 805070"/>
              <a:gd name="connsiteX0" fmla="*/ 0 w 897725"/>
              <a:gd name="connsiteY0" fmla="*/ 0 h 556525"/>
              <a:gd name="connsiteX1" fmla="*/ 897725 w 897725"/>
              <a:gd name="connsiteY1" fmla="*/ 556525 h 556525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113705"/>
              <a:gd name="connsiteY0" fmla="*/ 0 h 203652"/>
              <a:gd name="connsiteX1" fmla="*/ 66173 w 113705"/>
              <a:gd name="connsiteY1" fmla="*/ 203652 h 203652"/>
              <a:gd name="connsiteX0" fmla="*/ 0 w 82498"/>
              <a:gd name="connsiteY0" fmla="*/ 0 h 209112"/>
              <a:gd name="connsiteX1" fmla="*/ 18548 w 82498"/>
              <a:gd name="connsiteY1" fmla="*/ 209112 h 209112"/>
              <a:gd name="connsiteX0" fmla="*/ 0 w 76348"/>
              <a:gd name="connsiteY0" fmla="*/ 0 h 209112"/>
              <a:gd name="connsiteX1" fmla="*/ 18548 w 76348"/>
              <a:gd name="connsiteY1" fmla="*/ 209112 h 209112"/>
              <a:gd name="connsiteX0" fmla="*/ 0 w 77685"/>
              <a:gd name="connsiteY0" fmla="*/ 0 h 209112"/>
              <a:gd name="connsiteX1" fmla="*/ 18548 w 77685"/>
              <a:gd name="connsiteY1" fmla="*/ 209112 h 209112"/>
              <a:gd name="connsiteX0" fmla="*/ 0 w 78360"/>
              <a:gd name="connsiteY0" fmla="*/ 0 h 209112"/>
              <a:gd name="connsiteX1" fmla="*/ 18548 w 78360"/>
              <a:gd name="connsiteY1" fmla="*/ 209112 h 209112"/>
              <a:gd name="connsiteX0" fmla="*/ 0 w 75394"/>
              <a:gd name="connsiteY0" fmla="*/ 0 h 209112"/>
              <a:gd name="connsiteX1" fmla="*/ 18548 w 75394"/>
              <a:gd name="connsiteY1" fmla="*/ 209112 h 209112"/>
              <a:gd name="connsiteX0" fmla="*/ 0 w 76089"/>
              <a:gd name="connsiteY0" fmla="*/ 0 h 209112"/>
              <a:gd name="connsiteX1" fmla="*/ 18548 w 76089"/>
              <a:gd name="connsiteY1" fmla="*/ 209112 h 209112"/>
              <a:gd name="connsiteX0" fmla="*/ 0 w 231569"/>
              <a:gd name="connsiteY0" fmla="*/ 0 h 214016"/>
              <a:gd name="connsiteX1" fmla="*/ 214289 w 231569"/>
              <a:gd name="connsiteY1" fmla="*/ 214016 h 214016"/>
              <a:gd name="connsiteX0" fmla="*/ 0 w 74850"/>
              <a:gd name="connsiteY0" fmla="*/ 0 h 198323"/>
              <a:gd name="connsiteX1" fmla="*/ 16132 w 74850"/>
              <a:gd name="connsiteY1" fmla="*/ 198323 h 198323"/>
              <a:gd name="connsiteX0" fmla="*/ 0 w 72132"/>
              <a:gd name="connsiteY0" fmla="*/ 0 h 198323"/>
              <a:gd name="connsiteX1" fmla="*/ 16132 w 72132"/>
              <a:gd name="connsiteY1" fmla="*/ 198323 h 198323"/>
              <a:gd name="connsiteX0" fmla="*/ 0 w 65889"/>
              <a:gd name="connsiteY0" fmla="*/ 0 h 198323"/>
              <a:gd name="connsiteX1" fmla="*/ 16132 w 65889"/>
              <a:gd name="connsiteY1" fmla="*/ 198323 h 19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89" h="198323">
                <a:moveTo>
                  <a:pt x="0" y="0"/>
                </a:moveTo>
                <a:cubicBezTo>
                  <a:pt x="86404" y="86459"/>
                  <a:pt x="83633" y="122496"/>
                  <a:pt x="16132" y="198323"/>
                </a:cubicBezTo>
              </a:path>
            </a:pathLst>
          </a:custGeom>
          <a:ln w="9525">
            <a:solidFill>
              <a:schemeClr val="tx1"/>
            </a:solidFill>
            <a:prstDash val="sys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09" name="Straight Connector 108"/>
          <p:cNvCxnSpPr>
            <a:stCxn id="38" idx="0"/>
            <a:endCxn id="39" idx="0"/>
          </p:cNvCxnSpPr>
          <p:nvPr/>
        </p:nvCxnSpPr>
        <p:spPr>
          <a:xfrm flipV="1">
            <a:off x="4699872" y="4230482"/>
            <a:ext cx="2076945" cy="129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38" idx="1"/>
            <a:endCxn id="39" idx="1"/>
          </p:cNvCxnSpPr>
          <p:nvPr/>
        </p:nvCxnSpPr>
        <p:spPr>
          <a:xfrm>
            <a:off x="4696474" y="5138735"/>
            <a:ext cx="2074488" cy="43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38" idx="3"/>
            <a:endCxn id="39" idx="3"/>
          </p:cNvCxnSpPr>
          <p:nvPr/>
        </p:nvCxnSpPr>
        <p:spPr>
          <a:xfrm flipV="1">
            <a:off x="4006424" y="3479612"/>
            <a:ext cx="1575556" cy="445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38" idx="2"/>
            <a:endCxn id="39" idx="2"/>
          </p:cNvCxnSpPr>
          <p:nvPr/>
        </p:nvCxnSpPr>
        <p:spPr>
          <a:xfrm>
            <a:off x="4006425" y="4659440"/>
            <a:ext cx="1575557" cy="87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 flipH="1">
            <a:off x="6167220" y="4507039"/>
            <a:ext cx="2514598" cy="597722"/>
            <a:chOff x="446417" y="4991100"/>
            <a:chExt cx="2261612" cy="597722"/>
          </a:xfrm>
        </p:grpSpPr>
        <p:sp>
          <p:nvSpPr>
            <p:cNvPr id="123" name="Text Placeholder 2"/>
            <p:cNvSpPr txBox="1">
              <a:spLocks/>
            </p:cNvSpPr>
            <p:nvPr/>
          </p:nvSpPr>
          <p:spPr>
            <a:xfrm>
              <a:off x="446417" y="4991100"/>
              <a:ext cx="1382387" cy="5977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Фрустум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400" b="0" dirty="0">
                  <a:solidFill>
                    <a:schemeClr val="bg1"/>
                  </a:solidFill>
                </a:rPr>
                <a:t>(зрителен обем)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446417" y="4991100"/>
              <a:ext cx="226161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3369769" y="3332357"/>
            <a:ext cx="630878" cy="584012"/>
            <a:chOff x="2729456" y="6835318"/>
            <a:chExt cx="2250282" cy="584012"/>
          </a:xfrm>
        </p:grpSpPr>
        <p:sp>
          <p:nvSpPr>
            <p:cNvPr id="136" name="Text Placeholder 2"/>
            <p:cNvSpPr txBox="1">
              <a:spLocks/>
            </p:cNvSpPr>
            <p:nvPr/>
          </p:nvSpPr>
          <p:spPr>
            <a:xfrm flipH="1">
              <a:off x="2729456" y="6835318"/>
              <a:ext cx="994742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3724202" y="7213260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FF1E60-96AB-4C8E-8952-2306957F3922}"/>
              </a:ext>
            </a:extLst>
          </p:cNvPr>
          <p:cNvCxnSpPr>
            <a:cxnSpLocks/>
          </p:cNvCxnSpPr>
          <p:nvPr/>
        </p:nvCxnSpPr>
        <p:spPr>
          <a:xfrm flipV="1">
            <a:off x="4283322" y="4112379"/>
            <a:ext cx="0" cy="736328"/>
          </a:xfrm>
          <a:prstGeom prst="lin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8867767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Генератор на образ (рендер)</a:t>
            </a:r>
          </a:p>
          <a:p>
            <a:pPr lvl="1"/>
            <a:r>
              <a:rPr lang="bg-BG" noProof="0" dirty="0"/>
              <a:t>Специален обект </a:t>
            </a:r>
            <a:r>
              <a:rPr lang="bg-BG" noProof="0" dirty="0" err="1">
                <a:solidFill>
                  <a:srgbClr val="FF388C"/>
                </a:solidFill>
              </a:rPr>
              <a:t>WebGLRenderer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Разпъване на цял прозорец със </a:t>
            </a:r>
            <a:r>
              <a:rPr lang="bg-BG" noProof="0" dirty="0" err="1">
                <a:solidFill>
                  <a:srgbClr val="FF388C"/>
                </a:solidFill>
              </a:rPr>
              <a:t>setSize</a:t>
            </a:r>
            <a:endParaRPr lang="bg-BG" noProof="0" dirty="0"/>
          </a:p>
          <a:p>
            <a:pPr lvl="1"/>
            <a:r>
              <a:rPr lang="bg-BG" noProof="0" dirty="0"/>
              <a:t>Генериране на образ с метод </a:t>
            </a:r>
            <a:r>
              <a:rPr lang="bg-BG" noProof="0" dirty="0" err="1">
                <a:solidFill>
                  <a:srgbClr val="FF388C"/>
                </a:solidFill>
              </a:rPr>
              <a:t>render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Графично поле в тага </a:t>
            </a:r>
            <a:r>
              <a:rPr lang="bg-BG" b="0" noProof="0" dirty="0" err="1">
                <a:solidFill>
                  <a:srgbClr val="FF388C"/>
                </a:solidFill>
              </a:rPr>
              <a:t>canvas</a:t>
            </a:r>
            <a:endParaRPr lang="bg-BG" b="0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В рендера е запомнен в </a:t>
            </a:r>
            <a:r>
              <a:rPr lang="bg-BG" noProof="0" dirty="0" err="1">
                <a:solidFill>
                  <a:srgbClr val="FF388C"/>
                </a:solidFill>
              </a:rPr>
              <a:t>domElement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Добавяме го в тага </a:t>
            </a:r>
            <a:r>
              <a:rPr lang="bg-BG" noProof="0" dirty="0" err="1">
                <a:solidFill>
                  <a:srgbClr val="FF388C"/>
                </a:solidFill>
              </a:rPr>
              <a:t>body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Пипваме стила (</a:t>
            </a:r>
            <a:r>
              <a:rPr lang="bg-BG" noProof="0" dirty="0" err="1">
                <a:solidFill>
                  <a:srgbClr val="FF388C"/>
                </a:solidFill>
              </a:rPr>
              <a:t>margin</a:t>
            </a:r>
            <a:r>
              <a:rPr lang="bg-BG" noProof="0" dirty="0"/>
              <a:t>, </a:t>
            </a:r>
            <a:r>
              <a:rPr lang="bg-BG" noProof="0" dirty="0" err="1">
                <a:solidFill>
                  <a:srgbClr val="FF388C"/>
                </a:solidFill>
              </a:rPr>
              <a:t>overflow</a:t>
            </a:r>
            <a:r>
              <a:rPr lang="bg-BG" noProof="0" dirty="0"/>
              <a:t>), за да залепим графиката до ръба без </a:t>
            </a:r>
            <a:r>
              <a:rPr lang="bg-BG" noProof="0" dirty="0" err="1"/>
              <a:t>скролбар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509759380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Графични обекти в </a:t>
            </a:r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Наследници на </a:t>
            </a:r>
            <a:r>
              <a:rPr lang="bg-BG" noProof="0" dirty="0">
                <a:solidFill>
                  <a:srgbClr val="FF388C"/>
                </a:solidFill>
              </a:rPr>
              <a:t>Object</a:t>
            </a:r>
            <a:r>
              <a:rPr lang="bg-BG" noProof="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>
                <a:solidFill>
                  <a:srgbClr val="FF388C"/>
                </a:solidFill>
              </a:rPr>
              <a:t>D</a:t>
            </a: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И сцената, и камерата са наследници на </a:t>
            </a:r>
            <a:r>
              <a:rPr lang="en-US" noProof="0" dirty="0"/>
              <a:t>Object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noProof="0" dirty="0"/>
              <a:t>D</a:t>
            </a:r>
            <a:r>
              <a:rPr lang="bg-BG" noProof="0" dirty="0"/>
              <a:t>, но са без геометрия и материал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52600" y="1524000"/>
            <a:ext cx="6096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Candara" panose="020E0502030303020204" pitchFamily="34" charset="0"/>
              </a:rPr>
              <a:t>Графичен обект</a:t>
            </a:r>
            <a:endParaRPr lang="bg-BG" sz="36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(опаковка, определя как да се интерпретира</a:t>
            </a:r>
            <a:b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геометрията и материала)</a:t>
            </a:r>
            <a:endParaRPr lang="bg-BG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5000" y="2734361"/>
            <a:ext cx="2895600" cy="107563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Геометрия</a:t>
            </a:r>
            <a:endParaRPr lang="bg-BG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(външна форма на обекта, върхове, стени, …)</a:t>
            </a:r>
            <a:endParaRPr lang="bg-BG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53000" y="2743200"/>
            <a:ext cx="2743200" cy="10668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Материал</a:t>
            </a:r>
            <a:endParaRPr lang="bg-BG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(външен вид на обекта, цвят, текстура, …)</a:t>
            </a:r>
            <a:endParaRPr lang="bg-BG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5000" y="3962400"/>
            <a:ext cx="5791199" cy="8382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Свойства и методи</a:t>
            </a:r>
            <a:endParaRPr lang="bg-BG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(като ориентация, положение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, </a:t>
            </a: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вложени обекти, …)</a:t>
            </a:r>
            <a:endParaRPr lang="bg-BG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3338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Създаване на куб</a:t>
            </a:r>
          </a:p>
          <a:p>
            <a:pPr lvl="1"/>
            <a:r>
              <a:rPr lang="bg-BG" noProof="0" dirty="0"/>
              <a:t>Графичен обект от клас </a:t>
            </a:r>
            <a:r>
              <a:rPr lang="bg-BG" noProof="0" dirty="0" err="1">
                <a:solidFill>
                  <a:srgbClr val="FF388C"/>
                </a:solidFill>
              </a:rPr>
              <a:t>Mesh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Геометрия от клас </a:t>
            </a:r>
            <a:r>
              <a:rPr lang="bg-BG" noProof="0" dirty="0" err="1">
                <a:solidFill>
                  <a:srgbClr val="FF388C"/>
                </a:solidFill>
              </a:rPr>
              <a:t>BoxGeometry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Материал от клас </a:t>
            </a:r>
            <a:r>
              <a:rPr lang="bg-BG" noProof="0" dirty="0" err="1">
                <a:solidFill>
                  <a:srgbClr val="FF388C"/>
                </a:solidFill>
              </a:rPr>
              <a:t>MeshLambertMaterial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Включване в сцената с метода </a:t>
            </a:r>
            <a:r>
              <a:rPr lang="bg-BG" noProof="0" dirty="0" err="1">
                <a:solidFill>
                  <a:srgbClr val="FF388C"/>
                </a:solidFill>
              </a:rPr>
              <a:t>add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Терминологичен коментар</a:t>
            </a:r>
          </a:p>
          <a:p>
            <a:pPr lvl="1"/>
            <a:r>
              <a:rPr lang="bg-BG" noProof="0" dirty="0"/>
              <a:t>Всички геометрии са </a:t>
            </a:r>
            <a:r>
              <a:rPr lang="bg-BG" sz="2000" i="1" noProof="0" dirty="0">
                <a:solidFill>
                  <a:srgbClr val="FF388C"/>
                </a:solidFill>
              </a:rPr>
              <a:t>бля-бля-</a:t>
            </a:r>
            <a:r>
              <a:rPr lang="bg-BG" noProof="0" dirty="0" err="1">
                <a:solidFill>
                  <a:srgbClr val="FF388C"/>
                </a:solidFill>
              </a:rPr>
              <a:t>Geometry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Всички материали са </a:t>
            </a:r>
            <a:r>
              <a:rPr lang="bg-BG" sz="2000" i="1" dirty="0">
                <a:solidFill>
                  <a:srgbClr val="FF388C"/>
                </a:solidFill>
              </a:rPr>
              <a:t>бля-бля-</a:t>
            </a:r>
            <a:r>
              <a:rPr lang="bg-BG" noProof="0" dirty="0" err="1">
                <a:solidFill>
                  <a:srgbClr val="FF388C"/>
                </a:solidFill>
              </a:rPr>
              <a:t>Material</a:t>
            </a:r>
            <a:r>
              <a:rPr lang="bg-BG" noProof="0" dirty="0"/>
              <a:t>, като за </a:t>
            </a:r>
            <a:r>
              <a:rPr lang="bg-BG" noProof="0" dirty="0" err="1"/>
              <a:t>Mesh</a:t>
            </a:r>
            <a:r>
              <a:rPr lang="bg-BG" noProof="0" dirty="0"/>
              <a:t> обекти са </a:t>
            </a:r>
            <a:r>
              <a:rPr lang="bg-BG" noProof="0" dirty="0" err="1">
                <a:solidFill>
                  <a:srgbClr val="FF388C"/>
                </a:solidFill>
              </a:rPr>
              <a:t>Mesh</a:t>
            </a:r>
            <a:r>
              <a:rPr lang="bg-BG" sz="2000" noProof="0" dirty="0">
                <a:solidFill>
                  <a:srgbClr val="FF388C"/>
                </a:solidFill>
              </a:rPr>
              <a:t>-</a:t>
            </a:r>
            <a:r>
              <a:rPr lang="bg-BG" sz="2000" i="1" dirty="0">
                <a:solidFill>
                  <a:srgbClr val="FF388C"/>
                </a:solidFill>
              </a:rPr>
              <a:t>бля-бля-</a:t>
            </a:r>
            <a:r>
              <a:rPr lang="bg-BG" noProof="0" dirty="0" err="1">
                <a:solidFill>
                  <a:srgbClr val="FF388C"/>
                </a:solidFill>
              </a:rPr>
              <a:t>Material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46207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Последна стъпка – светлина</a:t>
            </a:r>
          </a:p>
          <a:p>
            <a:pPr lvl="1"/>
            <a:r>
              <a:rPr lang="bg-BG" dirty="0"/>
              <a:t>Всички светлини са </a:t>
            </a:r>
            <a:r>
              <a:rPr lang="bg-BG" sz="2000" i="1" dirty="0">
                <a:solidFill>
                  <a:srgbClr val="FF388C"/>
                </a:solidFill>
              </a:rPr>
              <a:t>бля-бля-</a:t>
            </a:r>
            <a:r>
              <a:rPr lang="en-US" dirty="0">
                <a:solidFill>
                  <a:srgbClr val="FF388C"/>
                </a:solidFill>
              </a:rPr>
              <a:t>Light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Обект </a:t>
            </a:r>
            <a:r>
              <a:rPr lang="bg-BG" noProof="0" dirty="0" err="1">
                <a:solidFill>
                  <a:srgbClr val="FF388C"/>
                </a:solidFill>
              </a:rPr>
              <a:t>PointLight</a:t>
            </a:r>
            <a:r>
              <a:rPr lang="bg-BG" noProof="0" dirty="0"/>
              <a:t> (точков източник)</a:t>
            </a:r>
          </a:p>
          <a:p>
            <a:pPr lvl="1"/>
            <a:r>
              <a:rPr lang="bg-BG" noProof="0" dirty="0"/>
              <a:t>Позиция на светлината с </a:t>
            </a:r>
            <a:r>
              <a:rPr lang="bg-BG" noProof="0" dirty="0" err="1">
                <a:solidFill>
                  <a:srgbClr val="FF388C"/>
                </a:solidFill>
              </a:rPr>
              <a:t>position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Добавяне към сцената с </a:t>
            </a:r>
            <a:r>
              <a:rPr lang="bg-BG" noProof="0" dirty="0" err="1">
                <a:solidFill>
                  <a:srgbClr val="FF388C"/>
                </a:solidFill>
              </a:rPr>
              <a:t>add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35967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</a:t>
            </a:r>
          </a:p>
          <a:p>
            <a:pPr lvl="1"/>
            <a:r>
              <a:rPr lang="bg-BG" noProof="0" dirty="0"/>
              <a:t>Бял куб в средата на прозореца, погледнат от позицията на камерата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52E8804E-085E-4C0A-A236-CCC94B3F6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8944463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Много код ли е това?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602EF-BDFD-4054-913E-2D3BB2714CAB}"/>
              </a:ext>
            </a:extLst>
          </p:cNvPr>
          <p:cNvGrpSpPr/>
          <p:nvPr/>
        </p:nvGrpSpPr>
        <p:grpSpPr>
          <a:xfrm>
            <a:off x="811306" y="1417052"/>
            <a:ext cx="4993137" cy="4755148"/>
            <a:chOff x="811306" y="1600200"/>
            <a:chExt cx="4993137" cy="4755148"/>
          </a:xfrm>
        </p:grpSpPr>
        <p:sp>
          <p:nvSpPr>
            <p:cNvPr id="4" name="Content Placeholder 4"/>
            <p:cNvSpPr txBox="1">
              <a:spLocks/>
            </p:cNvSpPr>
            <p:nvPr/>
          </p:nvSpPr>
          <p:spPr>
            <a:xfrm>
              <a:off x="811306" y="1600200"/>
              <a:ext cx="4598282" cy="47551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bg-BG"/>
              </a:defPPr>
              <a:lvl1pPr algn="ctr">
                <a:defRPr sz="14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r>
                <a:rPr lang="bg-BG" sz="2400" b="1" dirty="0"/>
                <a:t>Чист, автентичен </a:t>
              </a:r>
              <a:r>
                <a:rPr lang="en-US" sz="2400" b="1" dirty="0"/>
                <a:t>WebGL</a:t>
              </a:r>
              <a:endParaRPr lang="bg-BG" sz="2400" b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27643" y="2061865"/>
              <a:ext cx="4876800" cy="4293483"/>
              <a:chOff x="13855" y="285750"/>
              <a:chExt cx="4876800" cy="429348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3855" y="285750"/>
                <a:ext cx="4876800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bg-BG"/>
                </a:defPPr>
                <a:lvl1pPr algn="ctr">
                  <a:defRPr sz="1600">
                    <a:solidFill>
                      <a:sysClr val="windowText" lastClr="000000"/>
                    </a:solidFill>
                    <a:latin typeface="Candara" panose="020E0502030303020204" pitchFamily="34" charset="0"/>
                  </a:defRPr>
                </a:lvl1pPr>
              </a:lstStyle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&lt;!</a:t>
                </a:r>
                <a:r>
                  <a:rPr lang="en-GB" sz="350" dirty="0" err="1"/>
                  <a:t>DOCTYPE</a:t>
                </a:r>
                <a:r>
                  <a:rPr lang="en-GB" sz="350" dirty="0"/>
                  <a:t> html&gt;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&lt;head&gt;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gl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FLOATS = Float32Array.BYTES_PER_ELEMENT;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getShader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id,type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source = </a:t>
                </a:r>
                <a:r>
                  <a:rPr lang="en-GB" sz="350" dirty="0" err="1"/>
                  <a:t>document.getElementById</a:t>
                </a:r>
                <a:r>
                  <a:rPr lang="en-GB" sz="350" dirty="0"/>
                  <a:t>(id).text;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gl.createShader</a:t>
                </a:r>
                <a:r>
                  <a:rPr lang="en-GB" sz="350" dirty="0"/>
                  <a:t>(type);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gl.shaderSource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shader,source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gl.compileShader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getProgram</a:t>
                </a:r>
                <a:r>
                  <a:rPr lang="en-GB" sz="350" dirty="0"/>
                  <a:t>(</a:t>
                </a:r>
                <a:r>
                  <a:rPr lang="en-GB" sz="350" dirty="0" err="1"/>
                  <a:t>idv,idf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vShader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getShader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idv,gl.VERTEX_SHADER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fShader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getShader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idf,gl.FRAGMENT_SHADER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gl.createProgram</a:t>
                </a:r>
                <a:r>
                  <a:rPr lang="en-GB" sz="350" dirty="0"/>
                  <a:t>();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gl.attachShader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shaderProgram,vShader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gl.attachShader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shaderProgram,fShader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gl.linkProgram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gl.useProgram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perspMatrix</a:t>
                </a:r>
                <a:r>
                  <a:rPr lang="en-GB" sz="350" dirty="0"/>
                  <a:t>(angle, aspect, near, far)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fov</a:t>
                </a:r>
                <a:r>
                  <a:rPr lang="en-GB" sz="350" dirty="0"/>
                  <a:t> = 1/</a:t>
                </a:r>
                <a:r>
                  <a:rPr lang="en-GB" sz="350" dirty="0" err="1"/>
                  <a:t>Math.tan</a:t>
                </a:r>
                <a:r>
                  <a:rPr lang="en-GB" sz="350" dirty="0"/>
                  <a:t>(angle*</a:t>
                </a:r>
                <a:r>
                  <a:rPr lang="en-GB" sz="350" dirty="0" err="1"/>
                  <a:t>Math.PI</a:t>
                </a:r>
                <a:r>
                  <a:rPr lang="en-GB" sz="350" dirty="0"/>
                  <a:t>/180/2);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matrix = [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</a:t>
                </a:r>
                <a:r>
                  <a:rPr lang="en-GB" sz="350" dirty="0" err="1"/>
                  <a:t>fov</a:t>
                </a:r>
                <a:r>
                  <a:rPr lang="en-GB" sz="350" dirty="0"/>
                  <a:t>/aspect, 0, 0,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0, </a:t>
                </a:r>
                <a:r>
                  <a:rPr lang="en-GB" sz="350" dirty="0" err="1"/>
                  <a:t>fov</a:t>
                </a:r>
                <a:r>
                  <a:rPr lang="en-GB" sz="350" dirty="0"/>
                  <a:t>, 0,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0, 0, (</a:t>
                </a:r>
                <a:r>
                  <a:rPr lang="en-GB" sz="350" dirty="0" err="1"/>
                  <a:t>far+near</a:t>
                </a:r>
                <a:r>
                  <a:rPr lang="en-GB" sz="350" dirty="0"/>
                  <a:t>)/(near-far), -1,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0, 0, 2.0*near*far/(near-far), 0];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new Float32Array(matrix);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viewMatrix</a:t>
                </a:r>
                <a:r>
                  <a:rPr lang="en-GB" sz="350" dirty="0"/>
                  <a:t> (eye, focus, up)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z =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</a:t>
                </a:r>
                <a:r>
                  <a:rPr lang="en-GB" sz="350" dirty="0" err="1"/>
                  <a:t>vectorPoints</a:t>
                </a:r>
                <a:r>
                  <a:rPr lang="en-GB" sz="350" dirty="0"/>
                  <a:t>(</a:t>
                </a:r>
                <a:r>
                  <a:rPr lang="en-GB" sz="350" dirty="0" err="1"/>
                  <a:t>eye,focus</a:t>
                </a:r>
                <a:r>
                  <a:rPr lang="en-GB" sz="350" dirty="0"/>
                  <a:t>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x =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</a:t>
                </a:r>
                <a:r>
                  <a:rPr lang="en-GB" sz="350" dirty="0" err="1"/>
                  <a:t>vectorProduct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up,z</a:t>
                </a:r>
                <a:r>
                  <a:rPr lang="en-GB" sz="350" dirty="0"/>
                  <a:t>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y =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</a:t>
                </a:r>
                <a:r>
                  <a:rPr lang="en-GB" sz="350" dirty="0" err="1"/>
                  <a:t>vectorProduct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z,x</a:t>
                </a:r>
                <a:r>
                  <a:rPr lang="en-GB" sz="350" dirty="0"/>
                  <a:t>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matrix = [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x[0], y[0], z[0],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x[1], y[1], z[1],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x[2], y[2], z[2],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-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x,eye</a:t>
                </a:r>
                <a:r>
                  <a:rPr lang="en-GB" sz="350" dirty="0"/>
                  <a:t>),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-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y,eye</a:t>
                </a:r>
                <a:r>
                  <a:rPr lang="en-GB" sz="350" dirty="0"/>
                  <a:t>),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-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z,eye</a:t>
                </a:r>
                <a:r>
                  <a:rPr lang="en-GB" sz="350" dirty="0"/>
                  <a:t>), 1 ];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new Float32Array(matrix);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(x)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 = 1/</a:t>
                </a:r>
                <a:r>
                  <a:rPr lang="en-GB" sz="350" dirty="0" err="1"/>
                  <a:t>Math.sqrt</a:t>
                </a:r>
                <a:r>
                  <a:rPr lang="en-GB" sz="350" dirty="0"/>
                  <a:t>( x[0]*x[0]+x[1]*x[1]+x[2]*x[2] 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[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*x[0],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*x[1],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*x[2]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vectorProduct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x,y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[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x[1]*y[2]-x[2]*y[1],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x[2]*y[0]-x[0]*y[2],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x[0]*y[1]-x[1]*y[0]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vectorPoints</a:t>
                </a:r>
                <a:r>
                  <a:rPr lang="en-GB" sz="350" dirty="0"/>
                  <a:t>(</a:t>
                </a:r>
                <a:r>
                  <a:rPr lang="en-GB" sz="350" dirty="0" err="1"/>
                  <a:t>x,y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[ x[0]-y[0], x[1]-y[1], x[2]-y[2]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28800" y="285750"/>
                <a:ext cx="2667000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bg-BG"/>
                </a:defPPr>
                <a:lvl1pPr algn="ctr">
                  <a:defRPr sz="1600">
                    <a:solidFill>
                      <a:sysClr val="windowText" lastClr="000000"/>
                    </a:solidFill>
                    <a:latin typeface="Candara" panose="020E0502030303020204" pitchFamily="34" charset="0"/>
                  </a:defRPr>
                </a:lvl1pPr>
              </a:lstStyle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function 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x,y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x[0]*y[0] + x[1]*y[1] + x[2]*y[2];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 id="</a:t>
                </a:r>
                <a:r>
                  <a:rPr lang="en-GB" sz="350" dirty="0" err="1"/>
                  <a:t>vshader</a:t>
                </a:r>
                <a:r>
                  <a:rPr lang="en-GB" sz="350" dirty="0"/>
                  <a:t>" type="x-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/x-vertex"&gt;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uniform mat4 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uniform mat4 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uniform mat4 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attribute vec3 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void main ()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gl_Position</a:t>
                </a:r>
                <a:r>
                  <a:rPr lang="en-GB" sz="350" dirty="0"/>
                  <a:t> = 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 * 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 * 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 * vec4(aXYZ,1);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 id="</a:t>
                </a:r>
                <a:r>
                  <a:rPr lang="en-GB" sz="350" dirty="0" err="1"/>
                  <a:t>fshader</a:t>
                </a:r>
                <a:r>
                  <a:rPr lang="en-GB" sz="350" dirty="0"/>
                  <a:t>" type="x-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/x-fragment"&gt;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void main( 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gl_FragColor</a:t>
                </a:r>
                <a:r>
                  <a:rPr lang="en-GB" sz="350" dirty="0"/>
                  <a:t> = vec4(1,0,0,1);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start( 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canvas = </a:t>
                </a:r>
                <a:r>
                  <a:rPr lang="en-GB" sz="350" dirty="0" err="1"/>
                  <a:t>document.getElementById</a:t>
                </a:r>
                <a:r>
                  <a:rPr lang="en-GB" sz="350" dirty="0"/>
                  <a:t>("</a:t>
                </a:r>
                <a:r>
                  <a:rPr lang="en-GB" sz="350" dirty="0" err="1"/>
                  <a:t>picasso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</a:t>
                </a:r>
                <a:r>
                  <a:rPr lang="en-GB" sz="350" dirty="0"/>
                  <a:t> = </a:t>
                </a:r>
                <a:r>
                  <a:rPr lang="en-GB" sz="350" dirty="0" err="1"/>
                  <a:t>canvas.getContext</a:t>
                </a:r>
                <a:r>
                  <a:rPr lang="en-GB" sz="350" dirty="0"/>
                  <a:t>("</a:t>
                </a:r>
                <a:r>
                  <a:rPr lang="en-GB" sz="350" dirty="0" err="1"/>
                  <a:t>webgl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getProgram</a:t>
                </a:r>
                <a:r>
                  <a:rPr lang="en-GB" sz="350" dirty="0"/>
                  <a:t>("</a:t>
                </a:r>
                <a:r>
                  <a:rPr lang="en-GB" sz="350" dirty="0" err="1"/>
                  <a:t>vshader</a:t>
                </a:r>
                <a:r>
                  <a:rPr lang="en-GB" sz="350" dirty="0"/>
                  <a:t>","</a:t>
                </a:r>
                <a:r>
                  <a:rPr lang="en-GB" sz="350" dirty="0" err="1"/>
                  <a:t>fshader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gl.getAttribLocation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gl.getUniformLocation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gl.getUniformLocation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gl.getUniformLocation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gl.clearColor</a:t>
                </a:r>
                <a:r>
                  <a:rPr lang="en-GB" sz="350" dirty="0"/>
                  <a:t>(1,1,1,1);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gl.uniformMatrix4fv(</a:t>
                </a:r>
                <a:r>
                  <a:rPr lang="en-GB" sz="350" dirty="0" err="1"/>
                  <a:t>uProjectionMatrix,false,perspMatrix</a:t>
                </a:r>
                <a:r>
                  <a:rPr lang="en-GB" sz="350" dirty="0"/>
                  <a:t>(30,gl.canvas.width/gl.canvas.height,1,40000));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gl.uniformMatrix4fv(</a:t>
                </a:r>
                <a:r>
                  <a:rPr lang="en-GB" sz="350" dirty="0" err="1"/>
                  <a:t>uModelMatrix,false,new</a:t>
                </a:r>
                <a:r>
                  <a:rPr lang="en-GB" sz="350" dirty="0"/>
                  <a:t> Float32Array( [1,0,0,0, 0,1,0,0, 0,0,1,0, 0,0,0,1] 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data = [ 1,-1,1, 1,1,1, -1,1,1, -1,-1,1,  1,-1,-1,  1,1,-1, -1,1,-1, -1,-1,-1,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		 1,-1,1,  1,-1,-1,  1,1,1,  1,1,-1, -1,1,1, -1,1,-1, -1,-1,1, -1,-1,-1	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buf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gl.createBuffer</a:t>
                </a:r>
                <a:r>
                  <a:rPr lang="en-GB" sz="350" dirty="0"/>
                  <a:t>();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gl.bindBuffer</a:t>
                </a:r>
                <a:r>
                  <a:rPr lang="en-GB" sz="350" dirty="0"/>
                  <a:t>(</a:t>
                </a:r>
                <a:r>
                  <a:rPr lang="en-GB" sz="350" dirty="0" err="1"/>
                  <a:t>gl.ARRAY_BUFFER,buf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gl.bufferData</a:t>
                </a:r>
                <a:r>
                  <a:rPr lang="en-GB" sz="350" dirty="0"/>
                  <a:t>(</a:t>
                </a:r>
                <a:r>
                  <a:rPr lang="en-GB" sz="350" dirty="0" err="1"/>
                  <a:t>gl.ARRAY_BUFFER</a:t>
                </a:r>
                <a:r>
                  <a:rPr lang="en-GB" sz="350" dirty="0"/>
                  <a:t>, new Float32Array(data), </a:t>
                </a:r>
                <a:r>
                  <a:rPr lang="en-GB" sz="350" dirty="0" err="1"/>
                  <a:t>gl.STATIC_DRAW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gl.enableVertexAttribArray</a:t>
                </a:r>
                <a:r>
                  <a:rPr lang="en-GB" sz="350" dirty="0"/>
                  <a:t>(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gl.vertexAttribPointer</a:t>
                </a:r>
                <a:r>
                  <a:rPr lang="en-GB" sz="350" dirty="0"/>
                  <a:t>(aXYZ,3,gl.FLOAT,false,0,0);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setInterval</a:t>
                </a:r>
                <a:r>
                  <a:rPr lang="en-GB" sz="350" dirty="0"/>
                  <a:t>(drawFrame,1000/30);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frame = 0;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function </a:t>
                </a:r>
                <a:r>
                  <a:rPr lang="en-GB" sz="350" dirty="0" err="1"/>
                  <a:t>drawFrame</a:t>
                </a:r>
                <a:r>
                  <a:rPr lang="en-GB" sz="350" dirty="0"/>
                  <a:t>()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frame--;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view = </a:t>
                </a:r>
                <a:r>
                  <a:rPr lang="en-GB" sz="350" dirty="0" err="1"/>
                  <a:t>viewMatrix</a:t>
                </a:r>
                <a:r>
                  <a:rPr lang="en-GB" sz="350" dirty="0"/>
                  <a:t>([10*</a:t>
                </a:r>
                <a:r>
                  <a:rPr lang="en-GB" sz="350" dirty="0" err="1"/>
                  <a:t>Math.cos</a:t>
                </a:r>
                <a:r>
                  <a:rPr lang="en-GB" sz="350" dirty="0"/>
                  <a:t>(frame/100),10*</a:t>
                </a:r>
                <a:r>
                  <a:rPr lang="en-GB" sz="350" dirty="0" err="1"/>
                  <a:t>Math.sin</a:t>
                </a:r>
                <a:r>
                  <a:rPr lang="en-GB" sz="350" dirty="0"/>
                  <a:t>(frame/100),2], [0,0,0], [0,0,1]);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gl.uniformMatrix4fv(</a:t>
                </a:r>
                <a:r>
                  <a:rPr lang="en-GB" sz="350" dirty="0" err="1"/>
                  <a:t>uViewMatrix,false,view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gl.clear</a:t>
                </a:r>
                <a:r>
                  <a:rPr lang="en-GB" sz="350" dirty="0"/>
                  <a:t>(</a:t>
                </a:r>
                <a:r>
                  <a:rPr lang="en-GB" sz="350" dirty="0" err="1"/>
                  <a:t>gl.COLOR_BUFFER_BIT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gl.drawArrays</a:t>
                </a:r>
                <a:r>
                  <a:rPr lang="en-GB" sz="350" dirty="0"/>
                  <a:t>(gl.LINE_LOOP,0,4);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gl.drawArrays</a:t>
                </a:r>
                <a:r>
                  <a:rPr lang="en-GB" sz="350" dirty="0"/>
                  <a:t>(gl.LINE_LOOP,4,4);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gl.drawArrays</a:t>
                </a:r>
                <a:r>
                  <a:rPr lang="en-GB" sz="350" dirty="0"/>
                  <a:t>(gl.LINES,8,8);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&lt;/head&gt;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&lt;body </a:t>
                </a:r>
                <a:r>
                  <a:rPr lang="en-GB" sz="350" dirty="0" err="1"/>
                  <a:t>onload</a:t>
                </a:r>
                <a:r>
                  <a:rPr lang="en-GB" sz="350" dirty="0"/>
                  <a:t>="start()"&gt;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&lt;canvas id="</a:t>
                </a:r>
                <a:r>
                  <a:rPr lang="en-GB" sz="350" dirty="0" err="1"/>
                  <a:t>picasso</a:t>
                </a:r>
                <a:r>
                  <a:rPr lang="en-GB" sz="350" dirty="0"/>
                  <a:t>" width="600" height="400" style="border: solid;"&gt;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&lt;/canvas&gt;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&lt;/body&gt;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bg-BG" sz="350" dirty="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43DE49-0AE2-4827-8A13-416EF3C2FB2A}"/>
              </a:ext>
            </a:extLst>
          </p:cNvPr>
          <p:cNvGrpSpPr/>
          <p:nvPr/>
        </p:nvGrpSpPr>
        <p:grpSpPr>
          <a:xfrm>
            <a:off x="5652043" y="3437768"/>
            <a:ext cx="2895600" cy="2734432"/>
            <a:chOff x="5652043" y="3612148"/>
            <a:chExt cx="2895600" cy="2734432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5652043" y="3612148"/>
              <a:ext cx="2667000" cy="273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bg-BG"/>
              </a:defPPr>
              <a:lvl1pPr algn="ctr">
                <a:defRPr sz="14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r>
                <a:rPr lang="en-US" sz="2400" b="1" dirty="0"/>
                <a:t>Three.js</a:t>
              </a:r>
              <a:endParaRPr lang="bg-BG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0643" y="3993148"/>
              <a:ext cx="26670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ctr">
                <a:defRPr sz="16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endParaRPr lang="en-GB" sz="350" dirty="0"/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&lt;html&gt;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&lt;head&gt;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&lt;script </a:t>
              </a:r>
              <a:r>
                <a:rPr lang="en-GB" sz="350" dirty="0" err="1"/>
                <a:t>src</a:t>
              </a:r>
              <a:r>
                <a:rPr lang="en-GB" sz="350" dirty="0"/>
                <a:t>="three.min.js"&gt;&lt;/script&gt;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function start()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{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var</a:t>
              </a:r>
              <a:r>
                <a:rPr lang="en-GB" sz="350" dirty="0"/>
                <a:t> canvas = </a:t>
              </a:r>
              <a:r>
                <a:rPr lang="en-GB" sz="350" dirty="0" err="1"/>
                <a:t>document.getElementById</a:t>
              </a:r>
              <a:r>
                <a:rPr lang="en-GB" sz="350" dirty="0"/>
                <a:t>("</a:t>
              </a:r>
              <a:r>
                <a:rPr lang="en-GB" sz="350" dirty="0" err="1"/>
                <a:t>picasso</a:t>
              </a:r>
              <a:r>
                <a:rPr lang="en-GB" sz="350" dirty="0"/>
                <a:t>");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renderer = new </a:t>
              </a:r>
              <a:r>
                <a:rPr lang="en-GB" sz="350" dirty="0" err="1"/>
                <a:t>THREE.WebGLRenderer</a:t>
              </a:r>
              <a:r>
                <a:rPr lang="en-GB" sz="350" dirty="0"/>
                <a:t>({</a:t>
              </a:r>
              <a:r>
                <a:rPr lang="en-GB" sz="350" dirty="0" err="1"/>
                <a:t>canvas:canvas,antialias:true</a:t>
              </a:r>
              <a:r>
                <a:rPr lang="en-GB" sz="350" dirty="0"/>
                <a:t>});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renderer.setSize</a:t>
              </a:r>
              <a:r>
                <a:rPr lang="en-GB" sz="350" dirty="0"/>
                <a:t>( </a:t>
              </a:r>
              <a:r>
                <a:rPr lang="en-GB" sz="350" dirty="0" err="1"/>
                <a:t>canvas.clientWidth</a:t>
              </a:r>
              <a:r>
                <a:rPr lang="en-GB" sz="350" dirty="0"/>
                <a:t>, </a:t>
              </a:r>
              <a:r>
                <a:rPr lang="en-GB" sz="350" dirty="0" err="1"/>
                <a:t>canvas.clientHeight</a:t>
              </a:r>
              <a:r>
                <a:rPr lang="en-GB" sz="350" dirty="0"/>
                <a:t>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renderer.setClearColor</a:t>
              </a:r>
              <a:r>
                <a:rPr lang="en-GB" sz="350" dirty="0"/>
                <a:t>('white');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endParaRPr lang="en-GB" sz="350" dirty="0"/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scene = new </a:t>
              </a:r>
              <a:r>
                <a:rPr lang="en-GB" sz="350" dirty="0" err="1"/>
                <a:t>THREE.Scene</a:t>
              </a:r>
              <a:r>
                <a:rPr lang="en-GB" sz="350" dirty="0"/>
                <a:t>();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camera = new </a:t>
              </a:r>
              <a:r>
                <a:rPr lang="en-GB" sz="350" dirty="0" err="1"/>
                <a:t>THREE.PerspectiveCamera</a:t>
              </a:r>
              <a:r>
                <a:rPr lang="en-GB" sz="350" dirty="0"/>
                <a:t>( 30, </a:t>
              </a:r>
              <a:r>
                <a:rPr lang="en-GB" sz="350" dirty="0" err="1"/>
                <a:t>canvas.width</a:t>
              </a:r>
              <a:r>
                <a:rPr lang="en-GB" sz="350" dirty="0"/>
                <a:t>/</a:t>
              </a:r>
              <a:r>
                <a:rPr lang="en-GB" sz="350" dirty="0" err="1"/>
                <a:t>canvas.height</a:t>
              </a:r>
              <a:r>
                <a:rPr lang="en-GB" sz="350" dirty="0"/>
                <a:t>, 0.1, 1000 );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camera.position.set</a:t>
              </a:r>
              <a:r>
                <a:rPr lang="en-GB" sz="350" dirty="0"/>
                <a:t>(7,2,7);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camera.lookAt</a:t>
              </a:r>
              <a:r>
                <a:rPr lang="en-GB" sz="350" dirty="0"/>
                <a:t>(new THREE.Vector3(0,0,0));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endParaRPr lang="en-GB" sz="350" dirty="0"/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var</a:t>
              </a:r>
              <a:r>
                <a:rPr lang="en-GB" sz="350" dirty="0"/>
                <a:t> geometry = new </a:t>
              </a:r>
              <a:r>
                <a:rPr lang="en-GB" sz="350" dirty="0" err="1"/>
                <a:t>THREE.BoxGeometry</a:t>
              </a:r>
              <a:r>
                <a:rPr lang="en-GB" sz="350" dirty="0"/>
                <a:t>( 2, 2, 2 );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cube = new </a:t>
              </a:r>
              <a:r>
                <a:rPr lang="en-GB" sz="350" dirty="0" err="1"/>
                <a:t>THREE.BoxHelper</a:t>
              </a:r>
              <a:r>
                <a:rPr lang="en-GB" sz="350" dirty="0"/>
                <a:t>( new </a:t>
              </a:r>
              <a:r>
                <a:rPr lang="en-GB" sz="350" dirty="0" err="1"/>
                <a:t>THREE.Mesh</a:t>
              </a:r>
              <a:r>
                <a:rPr lang="en-GB" sz="350" dirty="0"/>
                <a:t>( geometry )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cube.material.color.set</a:t>
              </a:r>
              <a:r>
                <a:rPr lang="en-GB" sz="350" dirty="0"/>
                <a:t>('red');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scene.add</a:t>
              </a:r>
              <a:r>
                <a:rPr lang="en-GB" sz="350" dirty="0"/>
                <a:t>( cube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drawFrame</a:t>
              </a:r>
              <a:r>
                <a:rPr lang="en-GB" sz="350" dirty="0"/>
                <a:t>();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}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function </a:t>
              </a:r>
              <a:r>
                <a:rPr lang="en-GB" sz="350" dirty="0" err="1"/>
                <a:t>drawFrame</a:t>
              </a:r>
              <a:r>
                <a:rPr lang="en-GB" sz="350" dirty="0"/>
                <a:t>()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{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cube.rotation.y</a:t>
              </a:r>
              <a:r>
                <a:rPr lang="en-GB" sz="350" dirty="0"/>
                <a:t> += 0.01;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requestAnimationFrame</a:t>
              </a:r>
              <a:r>
                <a:rPr lang="en-GB" sz="350" dirty="0"/>
                <a:t>( </a:t>
              </a:r>
              <a:r>
                <a:rPr lang="en-GB" sz="350" dirty="0" err="1"/>
                <a:t>drawFrame</a:t>
              </a:r>
              <a:r>
                <a:rPr lang="en-GB" sz="350" dirty="0"/>
                <a:t>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renderer.render</a:t>
              </a:r>
              <a:r>
                <a:rPr lang="en-GB" sz="350" dirty="0"/>
                <a:t>( scene, camera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}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&lt;/script&gt;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&lt;/head&gt;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&lt;body </a:t>
              </a:r>
              <a:r>
                <a:rPr lang="en-GB" sz="350" dirty="0" err="1"/>
                <a:t>onload</a:t>
              </a:r>
              <a:r>
                <a:rPr lang="en-GB" sz="350" dirty="0"/>
                <a:t>="start()"&gt;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&lt;canvas id="</a:t>
              </a:r>
              <a:r>
                <a:rPr lang="en-GB" sz="350" dirty="0" err="1"/>
                <a:t>picasso</a:t>
              </a:r>
              <a:r>
                <a:rPr lang="en-GB" sz="350" dirty="0"/>
                <a:t>" width="600" height="400" style="border: solid;"&gt;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&lt;/canvas&gt;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&lt;/body&gt;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&lt;/html&gt;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33043" y="1447800"/>
            <a:ext cx="1869421" cy="1837377"/>
            <a:chOff x="5826779" y="550522"/>
            <a:chExt cx="1050790" cy="1032778"/>
          </a:xfrm>
        </p:grpSpPr>
        <p:sp>
          <p:nvSpPr>
            <p:cNvPr id="11" name="Freeform 10"/>
            <p:cNvSpPr/>
            <p:nvPr/>
          </p:nvSpPr>
          <p:spPr>
            <a:xfrm>
              <a:off x="5973843" y="626204"/>
              <a:ext cx="903726" cy="957096"/>
            </a:xfrm>
            <a:custGeom>
              <a:avLst/>
              <a:gdLst>
                <a:gd name="connsiteX0" fmla="*/ 903726 w 903726"/>
                <a:gd name="connsiteY0" fmla="*/ 0 h 957096"/>
                <a:gd name="connsiteX1" fmla="*/ 882378 w 903726"/>
                <a:gd name="connsiteY1" fmla="*/ 882378 h 957096"/>
                <a:gd name="connsiteX2" fmla="*/ 10674 w 903726"/>
                <a:gd name="connsiteY2" fmla="*/ 957096 h 957096"/>
                <a:gd name="connsiteX3" fmla="*/ 0 w 903726"/>
                <a:gd name="connsiteY3" fmla="*/ 28464 h 957096"/>
                <a:gd name="connsiteX4" fmla="*/ 903726 w 903726"/>
                <a:gd name="connsiteY4" fmla="*/ 0 h 95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26" h="957096">
                  <a:moveTo>
                    <a:pt x="903726" y="0"/>
                  </a:moveTo>
                  <a:lnTo>
                    <a:pt x="882378" y="882378"/>
                  </a:lnTo>
                  <a:lnTo>
                    <a:pt x="10674" y="957096"/>
                  </a:lnTo>
                  <a:lnTo>
                    <a:pt x="0" y="28464"/>
                  </a:lnTo>
                  <a:lnTo>
                    <a:pt x="903726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826779" y="550522"/>
              <a:ext cx="754291" cy="782756"/>
            </a:xfrm>
            <a:custGeom>
              <a:avLst/>
              <a:gdLst>
                <a:gd name="connsiteX0" fmla="*/ 903726 w 903726"/>
                <a:gd name="connsiteY0" fmla="*/ 0 h 957096"/>
                <a:gd name="connsiteX1" fmla="*/ 882378 w 903726"/>
                <a:gd name="connsiteY1" fmla="*/ 882378 h 957096"/>
                <a:gd name="connsiteX2" fmla="*/ 10674 w 903726"/>
                <a:gd name="connsiteY2" fmla="*/ 957096 h 957096"/>
                <a:gd name="connsiteX3" fmla="*/ 0 w 903726"/>
                <a:gd name="connsiteY3" fmla="*/ 28464 h 957096"/>
                <a:gd name="connsiteX4" fmla="*/ 903726 w 903726"/>
                <a:gd name="connsiteY4" fmla="*/ 0 h 957096"/>
                <a:gd name="connsiteX0" fmla="*/ 903726 w 903726"/>
                <a:gd name="connsiteY0" fmla="*/ 0 h 957096"/>
                <a:gd name="connsiteX1" fmla="*/ 782755 w 903726"/>
                <a:gd name="connsiteY1" fmla="*/ 928632 h 957096"/>
                <a:gd name="connsiteX2" fmla="*/ 10674 w 903726"/>
                <a:gd name="connsiteY2" fmla="*/ 957096 h 957096"/>
                <a:gd name="connsiteX3" fmla="*/ 0 w 903726"/>
                <a:gd name="connsiteY3" fmla="*/ 28464 h 957096"/>
                <a:gd name="connsiteX4" fmla="*/ 903726 w 903726"/>
                <a:gd name="connsiteY4" fmla="*/ 0 h 957096"/>
                <a:gd name="connsiteX0" fmla="*/ 789871 w 789871"/>
                <a:gd name="connsiteY0" fmla="*/ 160108 h 928632"/>
                <a:gd name="connsiteX1" fmla="*/ 782755 w 789871"/>
                <a:gd name="connsiteY1" fmla="*/ 900168 h 928632"/>
                <a:gd name="connsiteX2" fmla="*/ 10674 w 789871"/>
                <a:gd name="connsiteY2" fmla="*/ 928632 h 928632"/>
                <a:gd name="connsiteX3" fmla="*/ 0 w 789871"/>
                <a:gd name="connsiteY3" fmla="*/ 0 h 928632"/>
                <a:gd name="connsiteX4" fmla="*/ 789871 w 789871"/>
                <a:gd name="connsiteY4" fmla="*/ 160108 h 928632"/>
                <a:gd name="connsiteX0" fmla="*/ 779197 w 779197"/>
                <a:gd name="connsiteY0" fmla="*/ 0 h 768524"/>
                <a:gd name="connsiteX1" fmla="*/ 772081 w 779197"/>
                <a:gd name="connsiteY1" fmla="*/ 740060 h 768524"/>
                <a:gd name="connsiteX2" fmla="*/ 0 w 779197"/>
                <a:gd name="connsiteY2" fmla="*/ 768524 h 768524"/>
                <a:gd name="connsiteX3" fmla="*/ 24906 w 779197"/>
                <a:gd name="connsiteY3" fmla="*/ 17791 h 768524"/>
                <a:gd name="connsiteX4" fmla="*/ 779197 w 779197"/>
                <a:gd name="connsiteY4" fmla="*/ 0 h 768524"/>
                <a:gd name="connsiteX0" fmla="*/ 754291 w 754291"/>
                <a:gd name="connsiteY0" fmla="*/ 0 h 782756"/>
                <a:gd name="connsiteX1" fmla="*/ 747175 w 754291"/>
                <a:gd name="connsiteY1" fmla="*/ 740060 h 782756"/>
                <a:gd name="connsiteX2" fmla="*/ 10674 w 754291"/>
                <a:gd name="connsiteY2" fmla="*/ 782756 h 782756"/>
                <a:gd name="connsiteX3" fmla="*/ 0 w 754291"/>
                <a:gd name="connsiteY3" fmla="*/ 17791 h 782756"/>
                <a:gd name="connsiteX4" fmla="*/ 754291 w 754291"/>
                <a:gd name="connsiteY4" fmla="*/ 0 h 78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291" h="782756">
                  <a:moveTo>
                    <a:pt x="754291" y="0"/>
                  </a:moveTo>
                  <a:lnTo>
                    <a:pt x="747175" y="740060"/>
                  </a:lnTo>
                  <a:lnTo>
                    <a:pt x="10674" y="782756"/>
                  </a:lnTo>
                  <a:lnTo>
                    <a:pt x="0" y="17791"/>
                  </a:lnTo>
                  <a:lnTo>
                    <a:pt x="754291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3" name="Straight Connector 12"/>
            <p:cNvCxnSpPr>
              <a:stCxn id="12" idx="0"/>
              <a:endCxn id="11" idx="0"/>
            </p:cNvCxnSpPr>
            <p:nvPr/>
          </p:nvCxnSpPr>
          <p:spPr>
            <a:xfrm>
              <a:off x="6581070" y="550522"/>
              <a:ext cx="296499" cy="7568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>
              <a:stCxn id="12" idx="3"/>
              <a:endCxn id="11" idx="3"/>
            </p:cNvCxnSpPr>
            <p:nvPr/>
          </p:nvCxnSpPr>
          <p:spPr>
            <a:xfrm>
              <a:off x="5826779" y="568313"/>
              <a:ext cx="147064" cy="86355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2" idx="1"/>
              <a:endCxn id="11" idx="1"/>
            </p:cNvCxnSpPr>
            <p:nvPr/>
          </p:nvCxnSpPr>
          <p:spPr>
            <a:xfrm>
              <a:off x="6573954" y="1290582"/>
              <a:ext cx="282267" cy="218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>
              <a:stCxn id="12" idx="2"/>
              <a:endCxn id="11" idx="2"/>
            </p:cNvCxnSpPr>
            <p:nvPr/>
          </p:nvCxnSpPr>
          <p:spPr>
            <a:xfrm>
              <a:off x="5837453" y="1333278"/>
              <a:ext cx="147064" cy="25002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A81402-F900-4D91-9B0D-B53F6E5189C1}"/>
              </a:ext>
            </a:extLst>
          </p:cNvPr>
          <p:cNvGrpSpPr/>
          <p:nvPr/>
        </p:nvGrpSpPr>
        <p:grpSpPr>
          <a:xfrm>
            <a:off x="9296400" y="5373516"/>
            <a:ext cx="1219200" cy="798684"/>
            <a:chOff x="8686800" y="3620916"/>
            <a:chExt cx="1219200" cy="798684"/>
          </a:xfrm>
        </p:grpSpPr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68022259-46D3-4D7B-8ECB-1E1CC7A7BCB9}"/>
                </a:ext>
              </a:extLst>
            </p:cNvPr>
            <p:cNvSpPr txBox="1">
              <a:spLocks/>
            </p:cNvSpPr>
            <p:nvPr/>
          </p:nvSpPr>
          <p:spPr>
            <a:xfrm>
              <a:off x="8686800" y="3620916"/>
              <a:ext cx="1219200" cy="7986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bg-BG"/>
              </a:defPPr>
              <a:lvl1pPr algn="ctr">
                <a:defRPr sz="14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r>
                <a:rPr lang="en-US" sz="2400" b="1" dirty="0"/>
                <a:t>Suica.js</a:t>
              </a:r>
              <a:endParaRPr lang="bg-BG" sz="2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C57EF-223A-4C29-A565-F39EE9DEB364}"/>
                </a:ext>
              </a:extLst>
            </p:cNvPr>
            <p:cNvSpPr txBox="1"/>
            <p:nvPr/>
          </p:nvSpPr>
          <p:spPr>
            <a:xfrm>
              <a:off x="8915400" y="4079874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ctr">
                <a:defRPr sz="16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&lt;script </a:t>
              </a:r>
              <a:r>
                <a:rPr lang="en-GB" sz="350" dirty="0" err="1"/>
                <a:t>src</a:t>
              </a:r>
              <a:r>
                <a:rPr lang="en-GB" sz="350" dirty="0"/>
                <a:t>="suica.js"&gt;&lt;/script&gt;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</a:t>
              </a:r>
              <a:r>
                <a:rPr lang="en-GB" sz="350" dirty="0" err="1"/>
                <a:t>suica</a:t>
              </a:r>
              <a:r>
                <a:rPr lang="en-GB" sz="350" dirty="0"/>
                <a:t>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    &lt;cube wireframe&gt;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&lt;/</a:t>
              </a:r>
              <a:r>
                <a:rPr lang="en-GB" sz="350" dirty="0" err="1"/>
                <a:t>suica</a:t>
              </a:r>
              <a:r>
                <a:rPr lang="en-GB" sz="350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3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06163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4.44444E-6 L -0.07639 -0.00069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33333E-6 3.33333E-6 L -0.17205 3.33333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Въртящ се куб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8158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Анимация в браузър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Браузърът е водещ</a:t>
            </a:r>
          </a:p>
          <a:p>
            <a:pPr lvl="1"/>
            <a:r>
              <a:rPr lang="bg-BG" noProof="0" dirty="0"/>
              <a:t>Ние искаме да покажем нов кадър</a:t>
            </a:r>
          </a:p>
          <a:p>
            <a:pPr lvl="1"/>
            <a:r>
              <a:rPr lang="bg-BG" noProof="0" dirty="0"/>
              <a:t>Той казва, кога му е удобно да стане</a:t>
            </a:r>
          </a:p>
          <a:p>
            <a:endParaRPr lang="bg-BG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6631815" y="4671111"/>
            <a:ext cx="1463025" cy="70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lvl="1" algn="ctr">
              <a:buNone/>
            </a:pPr>
            <a:r>
              <a:rPr lang="bg-BG" sz="2000" dirty="0">
                <a:latin typeface="Candara" panose="020E0502030303020204" pitchFamily="34" charset="0"/>
              </a:rPr>
              <a:t>Генериране</a:t>
            </a:r>
          </a:p>
          <a:p>
            <a:pPr marL="0" lvl="1" algn="ctr">
              <a:buNone/>
            </a:pPr>
            <a:r>
              <a:rPr lang="bg-BG" sz="2000" dirty="0">
                <a:latin typeface="Candara" panose="020E0502030303020204" pitchFamily="34" charset="0"/>
              </a:rPr>
              <a:t>на кадър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80069" y="4680316"/>
            <a:ext cx="1295401" cy="1427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  <a:latin typeface="Candara" panose="020E0502030303020204" pitchFamily="34" charset="0"/>
              </a:rPr>
              <a:t>Браузър</a:t>
            </a:r>
          </a:p>
        </p:txBody>
      </p:sp>
      <p:cxnSp>
        <p:nvCxnSpPr>
          <p:cNvPr id="8" name="Elbow Connector 5"/>
          <p:cNvCxnSpPr>
            <a:stCxn id="6" idx="2"/>
          </p:cNvCxnSpPr>
          <p:nvPr/>
        </p:nvCxnSpPr>
        <p:spPr>
          <a:xfrm rot="5400000">
            <a:off x="5954477" y="4393403"/>
            <a:ext cx="425014" cy="239268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5"/>
          <p:cNvCxnSpPr/>
          <p:nvPr/>
        </p:nvCxnSpPr>
        <p:spPr>
          <a:xfrm>
            <a:off x="4975470" y="5038568"/>
            <a:ext cx="16525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6382" y="4692677"/>
            <a:ext cx="2011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Разрешение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78982" y="5831405"/>
            <a:ext cx="15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Показване</a:t>
            </a:r>
          </a:p>
        </p:txBody>
      </p:sp>
      <p:sp>
        <p:nvSpPr>
          <p:cNvPr id="13" name="Pentagon 12"/>
          <p:cNvSpPr/>
          <p:nvPr/>
        </p:nvSpPr>
        <p:spPr>
          <a:xfrm>
            <a:off x="715912" y="5456690"/>
            <a:ext cx="1463070" cy="693216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  <a:latin typeface="Candara" panose="020E0502030303020204" pitchFamily="34" charset="0"/>
              </a:rPr>
              <a:t>Екран</a:t>
            </a:r>
          </a:p>
        </p:txBody>
      </p:sp>
      <p:cxnSp>
        <p:nvCxnSpPr>
          <p:cNvPr id="14" name="Elbow Connector 5"/>
          <p:cNvCxnSpPr>
            <a:endCxn id="13" idx="3"/>
          </p:cNvCxnSpPr>
          <p:nvPr/>
        </p:nvCxnSpPr>
        <p:spPr>
          <a:xfrm flipH="1">
            <a:off x="2178982" y="5803298"/>
            <a:ext cx="150873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64927" y="5420538"/>
            <a:ext cx="228599" cy="19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99171" y="5420538"/>
            <a:ext cx="228599" cy="19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cxnSp>
        <p:nvCxnSpPr>
          <p:cNvPr id="52" name="Elbow Connector 5"/>
          <p:cNvCxnSpPr>
            <a:stCxn id="6" idx="0"/>
            <a:endCxn id="7" idx="0"/>
          </p:cNvCxnSpPr>
          <p:nvPr/>
        </p:nvCxnSpPr>
        <p:spPr>
          <a:xfrm rot="16200000" flipH="1" flipV="1">
            <a:off x="5840946" y="3157934"/>
            <a:ext cx="9205" cy="3035558"/>
          </a:xfrm>
          <a:prstGeom prst="bentConnector3">
            <a:avLst>
              <a:gd name="adj1" fmla="val -565670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24990" y="5820569"/>
            <a:ext cx="1727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Готов кадър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21147" y="4677569"/>
            <a:ext cx="29156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Заявка за кадър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3657600" y="4893843"/>
            <a:ext cx="1295400" cy="260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72" name="Straight Arrow Connector 171"/>
          <p:cNvCxnSpPr/>
          <p:nvPr/>
        </p:nvCxnSpPr>
        <p:spPr>
          <a:xfrm>
            <a:off x="3729037" y="5038568"/>
            <a:ext cx="12115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1" name="Group 180"/>
          <p:cNvGrpSpPr/>
          <p:nvPr/>
        </p:nvGrpSpPr>
        <p:grpSpPr>
          <a:xfrm>
            <a:off x="1100732" y="3771900"/>
            <a:ext cx="1840244" cy="980442"/>
            <a:chOff x="443415" y="5011943"/>
            <a:chExt cx="1840244" cy="980442"/>
          </a:xfrm>
        </p:grpSpPr>
        <p:sp>
          <p:nvSpPr>
            <p:cNvPr id="182" name="Text Placeholder 2"/>
            <p:cNvSpPr txBox="1">
              <a:spLocks/>
            </p:cNvSpPr>
            <p:nvPr/>
          </p:nvSpPr>
          <p:spPr>
            <a:xfrm flipH="1">
              <a:off x="443415" y="5011943"/>
              <a:ext cx="1840244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Започваме тук</a:t>
              </a: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443415" y="5019117"/>
              <a:ext cx="0" cy="97326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89" name="Elbow Connector 5"/>
          <p:cNvCxnSpPr/>
          <p:nvPr/>
        </p:nvCxnSpPr>
        <p:spPr>
          <a:xfrm>
            <a:off x="721147" y="5038568"/>
            <a:ext cx="295892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352118" y="4078321"/>
            <a:ext cx="14530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Заявка за още един кадър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4876800" y="3352800"/>
            <a:ext cx="2830847" cy="795618"/>
            <a:chOff x="443412" y="5011943"/>
            <a:chExt cx="2830847" cy="795618"/>
          </a:xfrm>
        </p:grpSpPr>
        <p:sp>
          <p:nvSpPr>
            <p:cNvPr id="205" name="Text Placeholder 2"/>
            <p:cNvSpPr txBox="1">
              <a:spLocks/>
            </p:cNvSpPr>
            <p:nvPr/>
          </p:nvSpPr>
          <p:spPr>
            <a:xfrm flipH="1">
              <a:off x="443412" y="5011943"/>
              <a:ext cx="2830847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 всеки генериран кадър </a:t>
              </a:r>
            </a:p>
          </p:txBody>
        </p:sp>
        <p:cxnSp>
          <p:nvCxnSpPr>
            <p:cNvPr id="206" name="Straight Connector 205"/>
            <p:cNvCxnSpPr/>
            <p:nvPr/>
          </p:nvCxnSpPr>
          <p:spPr>
            <a:xfrm>
              <a:off x="3274259" y="5011943"/>
              <a:ext cx="0" cy="7956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9" name="Rectangle 208"/>
          <p:cNvSpPr/>
          <p:nvPr/>
        </p:nvSpPr>
        <p:spPr>
          <a:xfrm>
            <a:off x="3981245" y="4889334"/>
            <a:ext cx="692727" cy="27175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200" dirty="0">
                <a:solidFill>
                  <a:srgbClr val="FF388C"/>
                </a:solidFill>
                <a:latin typeface="Candara" panose="020E0502030303020204" pitchFamily="34" charset="0"/>
              </a:rPr>
              <a:t>чакаме</a:t>
            </a:r>
          </a:p>
        </p:txBody>
      </p:sp>
      <p:cxnSp>
        <p:nvCxnSpPr>
          <p:cNvPr id="72" name="Straight Arrow Connector 71"/>
          <p:cNvCxnSpPr>
            <a:stCxn id="7" idx="0"/>
          </p:cNvCxnSpPr>
          <p:nvPr/>
        </p:nvCxnSpPr>
        <p:spPr>
          <a:xfrm>
            <a:off x="4327770" y="4680316"/>
            <a:ext cx="0" cy="1816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3733800" y="5803298"/>
            <a:ext cx="123683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6228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Анимация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Анимация с кадри в </a:t>
            </a:r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Рендерът има метод </a:t>
            </a:r>
            <a:r>
              <a:rPr lang="bg-BG" noProof="0" dirty="0" err="1">
                <a:solidFill>
                  <a:srgbClr val="FF388C"/>
                </a:solidFill>
              </a:rPr>
              <a:t>setAnimationLoop</a:t>
            </a:r>
            <a:r>
              <a:rPr lang="bg-BG" noProof="0" dirty="0"/>
              <a:t> за функция за генериране на кадър</a:t>
            </a:r>
          </a:p>
          <a:p>
            <a:pPr lvl="1"/>
            <a:r>
              <a:rPr lang="bg-BG" noProof="0" dirty="0"/>
              <a:t>В тази функция въртим куба и генерираме кадъра с </a:t>
            </a:r>
            <a:r>
              <a:rPr lang="bg-BG" noProof="0" dirty="0" err="1">
                <a:solidFill>
                  <a:srgbClr val="FF388C"/>
                </a:solidFill>
              </a:rPr>
              <a:t>render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Заявяването на нов кадър се прави автоматично от </a:t>
            </a:r>
            <a:r>
              <a:rPr lang="bg-BG" noProof="0" dirty="0" err="1">
                <a:solidFill>
                  <a:srgbClr val="FF388C"/>
                </a:solidFill>
              </a:rPr>
              <a:t>setAnimationLoop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34625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Изисквания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Практически умения</a:t>
            </a:r>
          </a:p>
          <a:p>
            <a:pPr lvl="1"/>
            <a:r>
              <a:rPr lang="bg-BG" noProof="0" dirty="0"/>
              <a:t>Програмиране на език от високо ниво</a:t>
            </a:r>
          </a:p>
          <a:p>
            <a:pPr lvl="1"/>
            <a:r>
              <a:rPr lang="bg-BG" noProof="0" dirty="0"/>
              <a:t>Използване на онлайн технологии</a:t>
            </a:r>
          </a:p>
          <a:p>
            <a:pPr lvl="1"/>
            <a:r>
              <a:rPr lang="bg-BG" noProof="0" dirty="0"/>
              <a:t>Самостоятелно решаване на проблеми</a:t>
            </a:r>
          </a:p>
          <a:p>
            <a:pPr lvl="1"/>
            <a:r>
              <a:rPr lang="bg-BG" noProof="0" dirty="0"/>
              <a:t>Английски език на техническо ниво</a:t>
            </a:r>
          </a:p>
          <a:p>
            <a:r>
              <a:rPr lang="bg-BG" noProof="0" dirty="0"/>
              <a:t>Теоретични умения</a:t>
            </a:r>
          </a:p>
          <a:p>
            <a:pPr lvl="1"/>
            <a:r>
              <a:rPr lang="bg-BG" noProof="0" dirty="0"/>
              <a:t>Аналитична геометрия</a:t>
            </a:r>
          </a:p>
          <a:p>
            <a:pPr lvl="1"/>
            <a:r>
              <a:rPr lang="bg-BG" noProof="0" dirty="0"/>
              <a:t>Физика и физични закони</a:t>
            </a:r>
          </a:p>
        </p:txBody>
      </p:sp>
    </p:spTree>
    <p:extLst>
      <p:ext uri="{BB962C8B-B14F-4D97-AF65-F5344CB8AC3E}">
        <p14:creationId xmlns:p14="http://schemas.microsoft.com/office/powerpoint/2010/main" val="3815598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7156A2-D341-48E5-BC23-7133BF1B3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 близкото минало</a:t>
            </a:r>
          </a:p>
          <a:p>
            <a:pPr lvl="1"/>
            <a:r>
              <a:rPr lang="bg-BG" dirty="0"/>
              <a:t>Функция </a:t>
            </a:r>
            <a:r>
              <a:rPr lang="en-US" dirty="0" err="1">
                <a:solidFill>
                  <a:srgbClr val="FF388C"/>
                </a:solidFill>
              </a:rPr>
              <a:t>requestAnimationFrame</a:t>
            </a:r>
            <a:endParaRPr lang="en-US" dirty="0"/>
          </a:p>
          <a:p>
            <a:pPr lvl="1"/>
            <a:r>
              <a:rPr lang="bg-BG" dirty="0"/>
              <a:t>Все още е налична, но се дразни от </a:t>
            </a:r>
            <a:r>
              <a:rPr lang="en-US" dirty="0" err="1"/>
              <a:t>WebXR</a:t>
            </a:r>
            <a:endParaRPr lang="en-US" dirty="0"/>
          </a:p>
          <a:p>
            <a:r>
              <a:rPr lang="bg-BG" dirty="0"/>
              <a:t>В далечното минало</a:t>
            </a:r>
          </a:p>
          <a:p>
            <a:pPr lvl="1"/>
            <a:r>
              <a:rPr lang="bg-BG" dirty="0"/>
              <a:t>Функции </a:t>
            </a:r>
            <a:r>
              <a:rPr lang="en-US" dirty="0" err="1">
                <a:solidFill>
                  <a:srgbClr val="FF388C"/>
                </a:solidFill>
              </a:rPr>
              <a:t>setTimeout</a:t>
            </a:r>
            <a:r>
              <a:rPr lang="bg-BG" dirty="0"/>
              <a:t> и </a:t>
            </a:r>
            <a:r>
              <a:rPr lang="en-US" dirty="0" err="1">
                <a:solidFill>
                  <a:srgbClr val="FF388C"/>
                </a:solidFill>
              </a:rPr>
              <a:t>setInterval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Браузърът получава колики и спазми от тях</a:t>
            </a:r>
          </a:p>
          <a:p>
            <a:pPr lvl="1"/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A4201-9263-4D3D-9BDE-5EDA48D4F143}"/>
              </a:ext>
            </a:extLst>
          </p:cNvPr>
          <p:cNvSpPr txBox="1"/>
          <p:nvPr/>
        </p:nvSpPr>
        <p:spPr>
          <a:xfrm>
            <a:off x="0" y="650086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andara" panose="020E0502030303020204" pitchFamily="34" charset="0"/>
              </a:rPr>
              <a:t>Но да се върнем към въртенето на куба</a:t>
            </a:r>
          </a:p>
        </p:txBody>
      </p:sp>
    </p:spTree>
    <p:extLst>
      <p:ext uri="{BB962C8B-B14F-4D97-AF65-F5344CB8AC3E}">
        <p14:creationId xmlns:p14="http://schemas.microsoft.com/office/powerpoint/2010/main" val="1828395666"/>
      </p:ext>
    </p:extLst>
  </p:cSld>
  <p:clrMapOvr>
    <a:masterClrMapping/>
  </p:clrMapOvr>
  <p:transition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Въртене на куб</a:t>
            </a:r>
          </a:p>
          <a:p>
            <a:pPr lvl="1"/>
            <a:r>
              <a:rPr lang="bg-BG" noProof="0" dirty="0"/>
              <a:t>Свойство </a:t>
            </a:r>
            <a:r>
              <a:rPr lang="bg-BG" noProof="0" dirty="0" err="1">
                <a:solidFill>
                  <a:srgbClr val="FF388C"/>
                </a:solidFill>
              </a:rPr>
              <a:t>rotation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dirty="0"/>
              <a:t>в наследниците на </a:t>
            </a:r>
            <a:r>
              <a:rPr lang="en-US" dirty="0"/>
              <a:t>Object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endParaRPr lang="bg-BG" dirty="0"/>
          </a:p>
          <a:p>
            <a:pPr lvl="1"/>
            <a:r>
              <a:rPr lang="bg-BG" noProof="0" dirty="0"/>
              <a:t>Въртене около вертикалната ос Y</a:t>
            </a:r>
          </a:p>
          <a:p>
            <a:r>
              <a:rPr lang="bg-BG" noProof="0" dirty="0"/>
              <a:t>Ъгъл на завъртане</a:t>
            </a:r>
          </a:p>
          <a:p>
            <a:pPr lvl="1"/>
            <a:r>
              <a:rPr lang="bg-BG" noProof="0" dirty="0"/>
              <a:t>Желаем да бъде обвързан с реалното време</a:t>
            </a:r>
          </a:p>
          <a:p>
            <a:pPr lvl="1"/>
            <a:r>
              <a:rPr lang="bg-BG" dirty="0"/>
              <a:t>Ползваме параметър за време, подаден от </a:t>
            </a:r>
            <a:r>
              <a:rPr lang="en-US" dirty="0" err="1">
                <a:solidFill>
                  <a:srgbClr val="FF388C"/>
                </a:solidFill>
              </a:rPr>
              <a:t>setAnimationLoop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141162354"/>
      </p:ext>
    </p:extLst>
  </p:cSld>
  <p:clrMapOvr>
    <a:masterClrMapping/>
  </p:clrMapOvr>
  <p:transition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Малко красота</a:t>
            </a:r>
          </a:p>
          <a:p>
            <a:pPr lvl="1"/>
            <a:r>
              <a:rPr lang="bg-BG" noProof="0" dirty="0"/>
              <a:t>Искаме гладки контури на куба</a:t>
            </a:r>
          </a:p>
          <a:p>
            <a:pPr lvl="1"/>
            <a:r>
              <a:rPr lang="bg-BG" noProof="0" dirty="0"/>
              <a:t>Опция </a:t>
            </a:r>
            <a:r>
              <a:rPr lang="bg-BG" noProof="0" dirty="0" err="1">
                <a:solidFill>
                  <a:srgbClr val="FF388C"/>
                </a:solidFill>
              </a:rPr>
              <a:t>antialias</a:t>
            </a:r>
            <a:r>
              <a:rPr lang="bg-BG" noProof="0" dirty="0"/>
              <a:t> при създаване на </a:t>
            </a:r>
            <a:r>
              <a:rPr lang="bg-BG" noProof="0" dirty="0" err="1"/>
              <a:t>рендъра</a:t>
            </a:r>
            <a:endParaRPr lang="bg-BG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6236956" y="4953000"/>
            <a:ext cx="1535444" cy="866538"/>
            <a:chOff x="443415" y="4505562"/>
            <a:chExt cx="1535444" cy="866538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 flipH="1">
              <a:off x="443415" y="5011943"/>
              <a:ext cx="1535444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antialias</a:t>
              </a:r>
              <a:r>
                <a:rPr lang="bg-BG" sz="1800" b="0" dirty="0">
                  <a:solidFill>
                    <a:schemeClr val="bg1"/>
                  </a:solidFill>
                </a:rPr>
                <a:t>:</a:t>
              </a:r>
              <a:r>
                <a:rPr lang="en-US" sz="1800" b="0" dirty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true</a:t>
              </a:r>
              <a:endParaRPr lang="bg-BG" sz="18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43415" y="4505562"/>
              <a:ext cx="0" cy="86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95400" y="4953000"/>
            <a:ext cx="1611644" cy="866538"/>
            <a:chOff x="-1168229" y="4505562"/>
            <a:chExt cx="1611644" cy="866538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-1168229" y="5011943"/>
              <a:ext cx="1611644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antialias</a:t>
              </a:r>
              <a:r>
                <a:rPr lang="bg-BG" sz="1800" b="0" dirty="0">
                  <a:solidFill>
                    <a:schemeClr val="bg1"/>
                  </a:solidFill>
                </a:rPr>
                <a:t>:</a:t>
              </a:r>
              <a:r>
                <a:rPr lang="en-US" sz="1800" b="0" dirty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false</a:t>
              </a:r>
              <a:endParaRPr lang="bg-BG" sz="18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43415" y="4505562"/>
              <a:ext cx="0" cy="86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640407"/>
      </p:ext>
    </p:extLst>
  </p:cSld>
  <p:clrMapOvr>
    <a:masterClrMapping/>
  </p:clrMapOvr>
  <p:transition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</a:t>
            </a:r>
          </a:p>
          <a:p>
            <a:pPr lvl="1"/>
            <a:r>
              <a:rPr lang="bg-BG" noProof="0" dirty="0"/>
              <a:t>Бял куб в средата на прозореца</a:t>
            </a:r>
          </a:p>
          <a:p>
            <a:pPr lvl="1"/>
            <a:r>
              <a:rPr lang="bg-BG" noProof="0" dirty="0"/>
              <a:t>Върти се хоризонтално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4111F2E6-2069-4BB0-950E-CA7F9F905E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3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43648"/>
      </p:ext>
    </p:extLst>
  </p:cSld>
  <p:clrMapOvr>
    <a:masterClrMapping/>
  </p:clrMapOvr>
  <p:transition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Мобилна учтивост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67501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Мобилна учтивост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Проблем</a:t>
            </a:r>
          </a:p>
          <a:p>
            <a:pPr lvl="1"/>
            <a:r>
              <a:rPr lang="bg-BG" noProof="0" dirty="0"/>
              <a:t>При завъртане на телефона</a:t>
            </a:r>
          </a:p>
          <a:p>
            <a:pPr lvl="1"/>
            <a:r>
              <a:rPr lang="bg-BG" noProof="0" dirty="0"/>
              <a:t>При промяна на прозореца</a:t>
            </a:r>
          </a:p>
          <a:p>
            <a:r>
              <a:rPr lang="bg-BG" noProof="0" dirty="0"/>
              <a:t>Реакция на образа</a:t>
            </a:r>
          </a:p>
          <a:p>
            <a:pPr lvl="1"/>
            <a:r>
              <a:rPr lang="bg-BG" noProof="0" dirty="0"/>
              <a:t>Не отчита новия размер</a:t>
            </a:r>
          </a:p>
          <a:p>
            <a:pPr lvl="1"/>
            <a:r>
              <a:rPr lang="bg-BG" noProof="0" dirty="0"/>
              <a:t>Оправя се чак след презареждане</a:t>
            </a:r>
          </a:p>
        </p:txBody>
      </p:sp>
    </p:spTree>
    <p:extLst>
      <p:ext uri="{BB962C8B-B14F-4D97-AF65-F5344CB8AC3E}">
        <p14:creationId xmlns:p14="http://schemas.microsoft.com/office/powerpoint/2010/main" val="1313339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Пример №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noProof="0" dirty="0"/>
              <a:t>От режим портрет към режим пейзаж</a:t>
            </a:r>
          </a:p>
        </p:txBody>
      </p:sp>
      <p:sp>
        <p:nvSpPr>
          <p:cNvPr id="4" name="AutoShape 5" descr="data:image/png;base64,iVBORw0KGgoAAAANSUhEUgAABVgAAAKgCAYAAABunBYrAAAgAElEQVR4Xuzdv25cSXo34BrguwKnlgwGexGiI17Ekk77FkRnTrpDJ0tdQufi7AXYDhT2eBZwthPNog2QXHJ3ZNKiwAbaUIMfXs1yRqJIsfv0+VN1zlMAQa331Km3nipt8HOpzje3t7e3SSNAgAABAgQIECBAgAABAgQIECBAgACBjQW+EbBubKYDAQIECBAgQIAAAQIECBAgQIAAAQIEPgoIWG0E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FCKwOXlZfrxxx/T999/n/7u7/7u40+0T//8m9/8ppTpqJMAAQIECBAgQIBAVgIC1qyWQzEECBAgQIAAgXoEIlSNQDWC1fhZt90PX4Wx68p5jgABAgQIECBAYKgCAtahrrx5EyBAgAABAr0SiED101A1/tx0E8Y2Lez9BAgQIECAAAECJQgIWEtYJTUSIECAAAECBB4QuPun/3f//D9nJGFszqujNgIECBAgQIAAgW0EBKzb6OlLgAABAgQIEGhZ4NP7VDf5p/8tl7nVcMLYrfh0JkCAAAECBAgQaFlAwNoyuOEIECBAgAABApsKVL1PddNxSnxeGFviqqmZAAECBAgQINAvAQFrv9bTbAgQIECAAIEeCJT0T/9L4hbGlrRaaiVAgAABAgQIlCMgYC1nrVRKgAABAgQI9FhAqJrX4gpj81oP1RAgQIAAAQIEchYQsOa8OmojQIAAAQIEei0whPtUe72Af5ucMHYIq2yOBAgQIECAAIHHBQSsdgcBAgQIECBAoCWBCFSjff/99yk+UNXXj1S1xFnkMOuEsfHM3XNFTlLRBAgQIECAAIGBCQhYB7bgpkuAAAECBAi0K+Cf/rfr3afRhLF9Wk1zIUCAAAECBPosIGDt8+qaGwECBAgQINCJgH/63wn7oAcVxg56+U2eAAECBAgQ6FhAwNrxAhieAAECBAgQ6IdAhKr+6X8/1rLvsxDG9n2FzY8AAQIECBBoW0DA2ra48QgQIECAAIFeCESg+uk//3efai+W1STuCQhjbQkCBAgQIECAwNMCAtanjTxBgAABAgQIEPgocBeo/ulPf/p4WvX29pYMAQJ/ExDG2goECBAgQIDAUAUErENdefMmQIAAAQIE1hK4C1X/8Ic/pKqnVAWxa1F7aEACwtgBLbapEiBAgACBAQgIWAewyKZIgAABAgQIbCZwd59qnFStGqpuNmJyGnZTMM8PRkAYO5ilNlECBAgQIFCsgIC12KVTOAECBAgQIFCXwN19qnenVOM/59ichM1xVdSUk4AwNqfVUAsBAgQIEBiOgIB1OGttpgQIECBAgMAnAvfvU+0TjiC2T6tpLk0JrBPG/uY3v2lqeO8lQIAAAQIEeiQgYO3RYpoKAQIECBAg8HWBOu5T7YuxELYvK2keTQl899136V//9V/T3t5eU0N4LwECBAgQINATAQFrTxbSNAgQIECAAIGHBbq4T7VPayGI7dNqmss6AtfX1+mHH35I//mf/5nevHkjYF0HzTMECBAgQGDgAgLWgW8A0ydAgAABAn0T6PM//c91rYSwua6MujYViHA1gtUIWKPN5/O0s7Oz6Ws8T4AAAQIECAxMQMA6sAU3XQIECBAg0EcBoWr+qyqEzX+Nhl5hhKu///3vU/yOFsFqBKwaAQIECBAgQOApAQHrU0L+ewIECBAgQCBLAfepZrksWxcliN2a0AsqCMSJ1f/4j//4rKeAtQKkLgQIECBAYKACAtaBLrxpEyBAgACB0gQiUI32/fffpz/96U/pxx9/LG0K6q1JQAhbE6TXfBSIj1nFtQD3W3zcKu5g1QgQIECAAAECTwkIWJ8S8t8TIECAAAECnQn4p/+d0fdiYEFsL5axsUl8+jGrhwYRsDZG78UECBAgQKB3AgLW3i2pCREgQIAAgbIF/NP/stevtOqFsKWtWD313r9v9aG3TiaTNB6P6xnQWwgQIECAAIFeCwhYe728JkeAAAECBMoQiFDVP/0vY62GWqUgtj8rv064GrMVsPZnzc2EAAECBAg0LSBgbVrY+wkQIECAAIEvBCJQ/fSf/7tP1Sbpg4AQNv9VfOy+1Ycqj/tX45oAjQABAgQIECDwlICA9Skh/z0BAgQIECBQi4D7VGth9JLCBYSw3SzgU/etCli7WRejEiBAgACBvggIWPuykuZBgAABAgQyFHCfaoaLoqQiBASx9S3TulcC3B9xPp+nnZ2d+grxJgIECBAgQKC3AgLW3i6tiREgQIAAgW4E3KfajbtRhycghH16zauGqxGsRsCqESBAgAABAgTWERCwrqPkGQIECBAgQOBRgbv7VP/whz+kuEs1/rNGgEA+AkMNYje5b/X+aglY89m/KiFAgAABAiUICFhLWCU1EiBAgACBzATcp5rZgiiHwJYCfQphq9y3ep8vPm4VH7nSCBAgQIAAAQLrCAhY11HyDAECBAgQIPDxZGqcUL07qYqEAIHhCeQexNYRrsaqjkajNJ1Oh7fAZkyAAAECBAhUEhCwVmLTiQABAgQIDEMgQtW7QPVPf/rTx0nnHrAMY2XMkkC+Al39b0TV+1YfkpxMJmk8HueLrDICBAgQIEAgKwEBa1bLoRgCBAgQINCtQASqEaTenVTdtJqugpVN6/Q8AQLdCtT9vxWnp6fp97//fW2TitOrcYpVI0CAAAECBAisIyBgXUfJMwQIECBAoMcC24aqm9DUHapsMrZnCRAoT2Cd/83Y5mNWj4nE/atxD6tGgAABAgQIEFhHQMC6jpJnCBAgQIBAzwTuQtXvv//+44nVHNo6QUoOdaqBAIE8BO7uW42Ate4mYK1b1PsIECBAgEC/BQSs/V5fsyNAgAABAh8FIlCNdv8+1ZJ4BLAlrZZaCTQrEOHqt99+m+J3E20+n6ednZ0mXu2dBAgQIECAQA8FBKw9XFRTIkCAAAECd6HqNveplqYogC1txdRLoJpA0+FqBKsRsGoECBAgQIAAgXUFBKzrSnmOAAECBAgUINDmfaoFcPxSovC1pNVSK4HHBeI6gCauBPh0RAGrHUiAAAECBAhsKiBg3VTM8wQIECBAIDOBCFVL/qf/OXAKYHNYBTUQeFygyftW748aH7eKO1g1AgQIECBAgMC6AgLWdaU8R4AAAQIEMhGIQPXTk6q5fKQqE57ayxC+1k7qhQQ2EmgzXI3CRqNRmk6nG9XoYQIECBAgQGDYAgLWYa+/2RMgQIBAIQKr1Sr913/9V/rxxx8/nlbV8hEQwOazFirpn0DT960+JDaZTNJ4PO4fphkRIECAAAECjQkIWBuj9WICBAgQIFCfQASsf/nLX9K7d+8+fjX75OTk48vjd/zn+L9reQoIYPNcF1XlL3B6epq+/fbb1guN06txilUjQIAAAQIECKwrIGBdV8pzBAgQIECgY4E///nPX63gofD1LojtuHTDPyIgfLU1CDws0MbHrB6zj/tX4x5WjQABAgQIECCwroCAdV0pzxEgQIAAgY4F4gRrnGSt0oSvVdS67yOA7X4NVNCuQNv3rT40OwFru2tuNAIECBAg0AcBAWsfVtEcCBAgQGAQAm/fvk3/93//V/tcha+1k7byQuFrK8wGaVGgi/tWH5refD5POzs7Lc7cUAQIECBAgEDpAgLW0ldQ/QQIECAwGIH//d//TYvForX53t3renfPawwcf3btQGtLsNVAAtit+HRuWSCXcDWC1QhYNQIECBAgQIDAJgIC1k20PEuAAAECBDoUeP/+fYqfHJrwNYdV2K4GAex2fnrXJ9Dlfav3ZyFgrW9dvYkAAQIECAxJQMA6pNU2VwIECBAoWiBOr8Yp1tzb/fD1/hUEudevvpSEr3ZBGwI53Ld6f57xcau4g1UjQIAAAQIECGwiIGDdRMuzBAgQIECgQ4Hlcpn+53/+p8MKth9a+Lq9YQ5vEMDmsApl1xDhapxc/eGHH7KayGg0StPpNKuaFEOAAAECBAjkLyBgzX+NVEiAAAECBH4R+POf/9xbDeFrf5ZWANuftWxiJrnct/rQ3CaTSRqPx01M2zsJECBAgACBHgsIWHu8uKZGgAABAv0T6HPA+rXVEr72Zy8LX/uzllVmcnp6mr799tsqXVvpE6dX4xSrRoAAAQIECBDYREDAuomWZwkQIECAQMcCf/nLX9Jqteq4iryGv7vj9f7vk5OTvApVzVoCAti1mIp8KKePWT0GGPevxj2sGgECBAgQIEBgEwEB6yZaniVAgAABAh0LxEeu4mNX2noCwtf1nEp5Svhaykp9XmeOH7MSsJa5l1RNgAABAgRyFRCw5roy6iJAgAABAg8ICFjr2xZ34evdSdf7v+sbyZvaEnsxrAUAACAASURBVBDAtiW9/jg537f60Czm83na2dlZf4KeJECAAAECBAiklASstgEBAgQIEChIIE6vRsiqNSsgfG3Wt6u3C2DblS8tXI1gNQJWjQABAgQIECCwqYCAdVMxzxMgQIAAgQ4FBKwd4v9t6IfC1wiS7j7E1X2FKqgiIHytovZ4nxLuW71fvYC13j3gbQQIECBAYEgCAtYhrba5EiBAgEDxAvGBq/jQlZangPA1z3WpoyoB7HqKJd23en9G8XGr+MiVRoAAAQIECBDYVEDAuqmY5wkQIECAQMcCZ2dn6Ztvvum4CsNvKiB83VSsnOeFrz+vVYSrcXL1hx9+KGfxPql0NBql6XRaZO2KJkCAAAECBLoVELB26290AgQIECCwscDFxUWKk6wPNcHrxpxZdBC+ZrEMjRUxhAC2tPtWH1rsyWSSxuNxY/vAiwkQIECAAIH+CghY+7u2ZkaAAAECPRW4urpKcRfrJk3wuolWXs8+FL6enJzkVaRqthIoPYCNE6v//u//vpVBDp3j9GqcYtUIECBAgAABApsKCFg3FfM8AQIECBDoWKBKwPq1koWvHS/oFsMLX7fAK6Rr7uFriR+zemzp4/7VuIdVI0CAAAECBAhsKiBg3VTM8wQIECBAoGOBOL0aIWvTTfDatHCz7xe+Nuuby9u7CmBL/piVgDWX3asOAgQIECDQHwEBa3/W0kwIECBAYCACbQWsj3EKXsveaBG8RotrBiIku/uzawfKXtfHqm8igO3DfasPec3n87Szs9PPjWBWBAgQIECAQKMCAtZGeb2cAAECBAjULxAfuIoPXeXWBK+5rcjm9QhfNzcruUeV8LWv4WoEqxGwagQIECBAgACBKgIC1ipq+hAgQIAAgY4Fzs7OOq5gs+GFr5t55fj0/fD1/hUEOdaspu0E7gewfbpv9b6MgHW7vaI3AQIECBAYuoCAdeg7wPwJECBAoEiBOMEaJ1lLb4LX0lfw5/qFr/1Yx8dmEadW//jHP6YIWPva4uNW8ZErjQABAgQIECBQRUDAWkVNHwIECBAg0LHA27dv03K57LiK5oYXvDZn2/abha9ti9c7XoSr//Zv/5ZOT0/rfXFmbxuNRmk6nWZWlXIIECBAgACBUgQErKWslDoJECBAgMAnAldXVyk+djXEJnztz6oLX/NeywhXj4+Pf/kYWt7VblfdZDJJ4/F4u5foTYAAAQIECAxWQMA62KU3cQIECBAoWSCCj/fv35c8hdprF7zWTtrpC+/ueL3/++TkpNO6hjL4bDbr9ZUA99cxTq/GKVaNAAECBAgQIFBFQMBaRU0fAgQIECDQsUCcXo1TrNrTAoLXp41Ke0L42tyKDeG+1Yf04v7VuIdVI0CAAAECBAhUERCwVlHThwABAgQIdCwQ96/GPaxadQHBa3W7nHveha93J13v/8659q5rG2q4Gu4C1q53n/EJECBAgEDZAgLWstdP9QQIECAwYIGzs7MBz77ZqQtfm/Xt6u3C18flh3Tf6kMK8/k87ezsdLU1jUuAAAECBAgULiBgLXwBlU+AAAECwxUQsLa/9oLX9s3bGvGh8DVCx7sPcbVVRxfjnJ6efvyY1VBbBKsRsGoECBAgQIAAgaoCAtaqcvoRIECAAIGOBS4uLtJqteq4CsOHgOC13/ugz+Hr0D5m9dBOFbD2+++v2REgQIAAgTYEBKxtKBuDAAECBAg0IBAfuYqPXWl5Cwhf816fbasrNXwd8n2r99c8Pm4Vd7BqBAgQIECAAIGqAgLWqnL6ESBAgACBjgUErB0vwJbDC163BCyge67h69DvW72/dUajUZpOpwXsKCUSIECAAAECuQoIWHNdGXURIECAAIEnBOL0aoSsWr8EBK/9Ws/HZvNQ+HpyctL45IWrXxJPJpM0Ho8btzcAAQIECBAg0F8BAWt/19bMCBAgQKDnAgLWni/wvekJXoez3k2Fr+5bfXgPxenVOMWqESBAgAABAgSqCghYq8rpR4AAAQIEOhaID1zFh640AsLX4eyBCF/jpGucRI0Wf37q5Kv7Vr++P+L+1biHVSNAgAABAgQIVBUQsFaV048AAQIECGQgcHZ2lkEVSshVQPCa68rUX1cEr3eB66fh6x//+McUP9999139g/bkjQLWniykaRAgQIAAgQ4FBKwd4huaAAECBAhsKxAnWOMkq0ZgEwHB6yZaZT/7+vXr9PLly7In0XD18/k87ezsNDyK1xMgQIAAAQJ9FhCw9nl1zY0AAQIEei8QH7mKu1g1AnUJCF/rkszjPQLWr69DBKsRsGoECBAgQIAAgW0EBKzb6OlLgAABAgQ6FhCwdrwAAxpe8FrmYv/ud79LR0dHZRbfQtUC1haQDUGAAAECBAYgIGAdwCKbIgECBAj0VyBOr0bIqhHoSkDw2pX8euMKWL/uFB+3ijtYNQIECBAgQIDANgIC1m309CVAgAABAh0LCFg7XgDDPyogeM1jc8T9q3FNgPawwGg0StPpFA8BAgQIECBAYCsBAetWfDoTIECAAIFuBZbLZXr79m23RRidwIYCwtcNwbZ4XMD6dbzJZJLG4/EWwroSIECAAAECBFISsNoFBAgQIECgcIGzs7PCZ6B8Aj8LCF7r3wm//e1v02w2q//FPXljnF6NU6waAQIECBAgQGAbAQHrNnr6EiBAgACBDAQuLi7SarXKoBIlEGhGQPBa3VXA+nW7uH817mHVCBAgQIAAAQLbCAhYt9HTlwABAgQIZCAgYM1gEZTQmYDw9ev0AlYBa2d/OQ1MgAABAgQGJCBgHdBimyoBAgQI9FPg6uoqxceuNAIEfhUQvP5s8eLFi3RycmJrPCJwe3vLhgABAgQIECCwtYCAdWtCLyBAgAABAt0KXF9fp/fv33dbhNEJFCIwtOBVwPr4xtzZ2Unz+byQnatMAgQIECBAIGcBAWvOq6M2AgQIECCwhkCcXo1TrBoBAtsJ9DF8/fu///vtUHrcW8Da48U1NQIECBAg0LKAgLVlcMMRIECAAIG6BZbLZXr79m3dr/U+AgT+JlBq8BpXA8QJVu1hgfi4VXzkSiNAgAABAgQIbCsgYN1WUH8CBAgQIJCBwNnZWQZVKIHAsARyD14FrF/fj6PRKE2n02FtWrMlQIAAAQIEGhEQsDbC6qUECBAgQKBdAQFru95GI/A1gVyCVwHr1/fpZDJJ4/HYZiZAgAABAgQIbC0gYN2a0AsIECBAgED3AhcXF2m1WnVfiAoIEPiqQJvh62w2S7/97W+tyCMCcXo1TrFqBAgQIECAAIFtBQSs2wrqT4AAAQIEMhCIj1zFx640AgTKFGgieBWwfn0vxP2rcQ+rRoAAAQIECBDYVkDAuq2g/gQIECBAIAMBAWsGi6AEAg0IbBO8ClgFrA1sSa8kQIAAAQIEHhAQsNoWBAgQIECgBwJxejVCVo0AgeEIPBW+vn79Or18+XI4IBvO9Pb2dsMeHidAgAABAgQIPCwgYLUzCBAgQIBADwQErD1YRFMgUJPAXfD6u9/9Lh0dHdX01n69ZmdnJ83n835NymwIECBAgACBzgQErJ3RG5gAAQIECNQnEB+4ig9daQQIELgTiHBVwPrwfhCw+ntCgAABAgQI1CkgYK1T07sIECBAgECHAmdnZx2ObmgCBHITELA+viLxcav4yJVGgAABAgQIEKhDQMBah6J3ECBAgACBDATiBGucZNUIECAQAnH/6vHxMYwHBEajUZpOp2wIECBAgAABArUICFhrYfQSAgQIECDQvcDbt2/TcrnsvhAVECCQhcD+/n6azWZZ1JJbEZPJJI3H49zKUg8BAgQIECBQqICAtdCFUzYBAgQIELgvcHV1leJjVxoBAgRCQMD6+D6I06txilUjQIAAAQIECNQhIGCtQ9E7CBAgQIBABgIRrkbIqhEgQEDA+vU9EPevxj2sGgECBAgQIECgDgEBax2K3kGAAAECBDIQELBmsAhKIJCRwIsXL9Lp6WlGFeVTioA1n7VQCQECBAgQ6IOAgLUPq2gOBAgQIEAgpY/3r8Y9rBoBAgRCQMD6+D64vb21SQgQIECAAAECtQkIWGuj9CICBAgQINC9wNnZWfdFqIAAgSwEnj17lkUduRWxs7OT5vN5bmWphwABAgQIEChYQMBa8OIpnQABAgQI3Be4uLhIq9UKDAECBJKA9eFNIGD1l4MAAQIECBCoW0DAWreo9xEgQIAAgQ4FBKwd4huaQEYCJycnaXd3N6OK8iklPm4Vd7BqBAgQIECAAIG6BASsdUl6DwECBAgQyEDg6uoqxceuNAIEhi0gYH18/UejUZpOp8PeIGZPgAABAgQI1CogYK2V08sIECBAgEC3AtfX1+n9+/fdFmF0AgQ6F5jNZml/f7/zOnIsYDKZpPF4nGNpaiJAgAABAgQKFRCwFrpwyiZAgAABAg8JxOnVOMWqESAwbAEB6+PrH6dX4xSrRoAAAQIECBCoS0DAWpek9xAgQIAAgQwElstlevv2bQaVKIEAgS4FBKyP68f9q3EPq0aAAAECBAgQqEtAwFqXpPcQIECAAIFMBM7OzjKpRBkECHQl8Pr163R4eNjV8FmPK2DNenkUR4AAAQIEihQQsBa5bIomQIAAAQKPCwhY7Q4CBI6OjlL8aF8K3N7eYiFAgAABAgQI1CogYK2V08sIECBAgED3AhcXF2m1WnVfiAoIEOhMQMD6MP3Ozk6az+edrYuBCRAgQIAAgX4KCFj7ua5mRYAAAQIDFoiPXMXHrjQCBIYrIGAVsA5395s5AQIECBBoX0DA2r65EQkQIECAQKMCAtZGeb2cQBECL1++TMfHx0XU2maR8XGruINVI0CAAAECBAjUKSBgrVPTuwgQIECAQAYCcXo1QlaNAIHhCuzv76fZbDZcgEdmPhqN0nQ65UKAAAECBAgQqFVAwForp5cRIECAAIHuBQSs3a+BCgh0LSBgfXgFJpNJGo/HXS+P8QkQIECAAIGeCQhYe7agpkOAAAECBOIDV/GhK40AgeEKCFgfXvs4vRqnWDUCBAgQIECAQJ0CAtY6Nb2LAAECBAhkInB2dpZJJcogQKALgRcvXqTT09Muhs56zLh/Ne5h1QgQIECAAAECdQoIWOvU9C4CBAgQIJCJQJxgjZOsGgECwxQQsD687gLWYf59MGsCBAgQINC0gIC1aWHvJ0CAAAECHQi8ffs2LZfLDkY2JAECOQg8e/YshzKyq+H29ja7mhREgAABAgQIlC8gYC1/Dc2AAAECBAh8IXB1dZXiY1caAQLDFBCwfrnuOzs7aT6fD3NDmDUBAgQIECDQqICAtVFeLydAgAABAt0IXF9fp/fv33czuFEJEOhU4OTkJO3u7nZaQ46DC1hzXBU1ESBAgACBfggIWPuxjmZBgAABAgQ+E4jTq3GKVSNAYHgCAtaH1zw+bhV3sGoECBAgQIAAgboFBKx1i3ofAQIECBDIQCDuX417WDUCBIYnMJvN0v7+/vAm/sSMR6NRmk6nXAgQIECAAAECtQsIWGsn9UICBAgQIJCHwNnZWR6FqIIAgVYFBKwPc08mkzQej1tdC4MRIECAAAECwxAQsA5jnc2SAAECBAYocHFxkVar1QBnbsoEhi0gYH14/eP0apxi1QgQIECAAAECdQsIWOsW9T4CBAgQIJCJgIA1k4VQBoGWBV6/fp0ODw9bHjX/4eL+1biHVSNAgAABAgQI1C0gYK1b1PsIECBAgEAmAvGRq/jYlUaAwLAEjo6OUvxonwsIWO0IAgQIECBAoCkBAWtTst5LgAABAgQ6Fri+vk7v37/vuArDEyDQtoCA9WHx29vbtpfCeAQIECBAgMBABASsA1lo0yRAgACB4QnE6dU4xaoRIDAsAQHrl+u9s7OT5vP5sDaC2RIgQIAAAQKtCQhYW6M2EAECBAgQaFdguVymt2/ftjuo0QgQ6Fzg5cuX6fj4uPM6cipAwJrTaqiFAAECBAj0T0DA2r81NSMCBAgQIPCLwNnZGQ0CBAYmsL+/n2az2cBm/fXpxset4g5WjQABAgQIECDQhICAtQlV7yRAgAABApkICFgzWQhlEGhRQMD6JfZoNErT6bTFVTAUAQIECBAgMCQBAeuQVttcCRAgQGBwAhcXF2m1Wg1u3iZMYMgCAtYvV38ymaTxeDzkbWHuBAgQIECAQIMCAtYGcb2aAAECBAh0LRAfuYqPXWkECAxH4MWLF+n09HQ4E15jpnF6NU6xagQIECBAgACBJgQErE2oeicBAgQIEMhEQMCayUIog0CLAgLWL7Hj/tW4h1UjQIAAAQIECDQhIGBtQtU7CRAgQIBAJgJxejVCVo0AgeEIPHv2bDiTXXOmAtY1oTxGgAABAgQIVBIQsFZi04kAAQIECJQhIGAtY51USaBOAQHrl5q3t7d1EnsXAQIECBAgQOAzAQGrDUGAAAECBHosEB+4ig9daQQIDEPg5OQk7e7uDmOya85yZ2cnzefzNZ/2GAECBAgQIEBgcwEB6+ZmehAgQIAAgaIEzs7OiqpXsQQIVBcQsH5pJ2Ctvp/0JECAAAECBNYTELCu5+QpAgQIECBQrECcYI2TrBoBAv0XmM1maX9/v/8T3WCG8XGruINVI0CAAAECBAg0JSBgbUrWewkQIECAQCYCb9++TcvlMpNqlEGAQJMCAtYvdUejUZpOp02yezcBAgQIECAwcAEB68A3gOkTIECAQP8Frq6uUnzsSiNAoP8CAtYv13gymaTxeNz/xTdDAgQIECBAoDMBAWtn9AYmQIAAAQLtCFxfX6f379+3M5hRCBDoVOD169fp8PCw0xpyGzxOr8YpVo0AAQIECBAg0JSAgLUpWe8lQIAAAQKZCMTp1TjFqhEg0H+Bo6OjFD/arwJx/2rcw6oRIECAAAECBJoSELA2Jeu9BAgQIEAgE4G4fzXuYdUIEOi/gID1yzUWsPZ/35shAQIECBDoWkDA2vUKGJ8AAQIECLQgcHZ21sIohiBAoGsBAeuXK3B7e9v1shifAAECBAgQ6LmAgLXnC2x6BAgQIEAgBC4uLtJqtYJBgEDPBV6+fJmOj497Psv1p7ezs5Pm8/n6HTxJgAABAgQIEKggIGCtgKYLAQIECBAoTUDAWtqKqZdANQEB6+duAtZq+0gvAgQIECBAYDMBAetmXp4mQIAAAQJFCsRHruJjVxoBAv0W2N/fT7PZrN+T3GB28XGruINVI0CAAAECBAg0KSBgbVLXuwkQIECAQCYC19fX6f3795lUowwCBJoSELB+LjsajdJ0Om2K23sJECBAgAABAh8FBKw2AgECBAgQGIBAnF6NU6waAQL9Fnjx4kU6PT3t9yQ3mN1kMknj8XiDHh4lQIAAAQIECGwuIGDd3EwPAgQIECBQnMByuUxv374trm4FEyCwmYCA9XOvOL0ap1g1AgQIECBAgECTAgLWJnW9mwABAgQIZCRwdnaWUTVKIUCgCYFnz5418dpi3xn3r8Y9rBoBAgQIECBAoEkBAWuTut5NgAABAgQyEhCwZrQYSiHQkICA9XNYAWtDG81rCRAgQIAAgc8EBKw2BAECBAgQGIjAxcVFWq1WA5mtaRIYnsDJyUna3d0d3sS/MuPb21seBAgQIECAAIHGBQSsjRMbgAABAgQI5CEQH7mKj11pBAj0U0DA+vm67uzspPl83s/FNisCBAgQIEAgKwEBa1bLoRgCBAgQINCcgIC1OVtvJpCDgIBVwJrDPlQDAQIECBAYooCAdYirbs4ECBAgMEiBOL0aIatGgEA/BWazWdrf3+/n5CrMKj5uFXewagQIECBAgACBpgUErE0Lez8BAgQIEMhEQMCayUIog0BDAgLWz2FHo1GaTqcNaXstAQIECBAgQOBXAQGr3UCAAAECBAYi8OHDhxQfuor2zTffDGTWpklgOAKvX79Oh4eHw5nwEzOdTCZpPB7zIECAAAECBAg0LiBgbZzYAAQIECBAIB+B09PTB4sRuOazRiohUFVAwPq5XJxejVOsGgECBAgQIECgaQEBa9PC3k+AAAECBDISOD8/T6vV6qsVCVszWjClENhA4OjoKMWP9rNA3L8a97BqBAgQIECAAIGmBQSsTQt7PwECBAgQyEjgp59+SsvlcqOKBK4bcXmYQGcCAtbP6QWsnW1FAxMgQIAAgcEJCFgHt+QmTIAAAQJDFri8vEzxsattmsB1Gz19CTQn8PLly3R8fNzcAIW9+fb2trCKlUuAAAECBAiUKiBgLXXl1E2AAAECBCoIXF9fp/ipswlc69T0LgLVBQSsv9rt7Oyk+XxeHVNPAgQIECBAgMAGAgLWDbA8SoAAAQIEShe4ublJV1dXjU5D4Noor5cTeFRgf38/zWYzQiklAattQIAAAQIECLQpIGBtU9tYBAgQIECgY4G4fzXuYW2zCVzb1DbWkAUErL+ufnzcKu5g1QgQIECAAAECbQgIWNtQNgYBAgQIEMhI4PT0tNNqBK6d8hu8xwIC1l8XdzQapel02uPVNjUCBAgQIEAgJwEBa06roRYCBAgQINCCwPn5eVqtVi2MtN4QAtf1nDxF4CmBFy9epK7/HyhP1djWfz+ZTNJ4PG5rOOMQIECAAAECAxcQsA58A5g+AQIECAxPILeA9f4KCFyHtyfNuB6BZ8+e1fOiHrwlTq/GKVaNAAECBAgQINCGgIC1DWVjECBAgACBjAQuLy/TYrHIqKKvlyJwLWapFNqxgID11wWI+1fjHlaNAAECBAgQINCGgIC1DWVjECBAgACBjASur69T/JTaBK6lrpy6mxQ4OTlJu7u7TQ5R1LsFrEUtl2IJECBAgEDxAgLW4pfQBAgQIECAwGYCNzc36erqarNOGT8tcM14cZTWmoCA9XPq29vb1uwNRIAAAQIECBAQsNoDBAgQIEBgYAJ9C1g/XT5h68A2s+n+IiBg/XUz7OzspPl8bncQIECAAAECBFoTELC2Rm0gAgQIECCQj8BQvjQucM1nz6mkWYHZbJb29/ebHaSQtwtYC1koZRIgQIAAgR4JCFh7tJimQoAAAQIE1hUYSsB630Pguu4O8VxpAgLWX1csPm4Vd7BqBAgQIECAAIG2BASsbUkbhwABAgQIZCRwfn6eVqtVRhV1U4rAtRt3o9Yv8Pr163R4eFj/iwt842g0StPptMDKlUyAAAECBAiUKiBgLXXl1E2AAAECBLYQuLy8TIvFYos39LOrwLWf6zqEWQlYf13lyWSSxuPxEJbdHAkQIECAAIFMBASsmSyEMggQIECAQJsCAtb1tAWu6zl5qnuBo6OjFD9a+nh6NU6xagQIECBAgACBtgQErG1JG4cAAQIECGQkcHNzk66urjKqqIxSBK5lrNMQqxSw/rrqcf9q3MOqESBAgAABAgTaEhCwtiVtHAIECBAgkJGAgLWexRC41uPoLdsLvHz5Mh0fH2//oh68QcDag0U0BQIECBAgUJiAgLWwBVMuAQIECBCoQ+DDhw/p4uKijld5xycCAlfboSsBAeuv8re3t10tg3EJECBAgACBgQoIWAe68KZNgAABAgROT08hNCwgcG0Y2Ot/Edjf30+z2WzwIjs7O2k+nw/eAQABAgQIECDQroCAtV1voxEgQIAAgWwEzs/P02q1yqaeIRQicB3CKnczRwHrz+4C1m72n1EJECBAgMDQBQSsQ98B5k+AAAECgxX46aef0nK5HOz8u564sLXrFejX+ALWn9czPm4Vd7BqBAgQIECAAIE2BQSsbWobiwABAgQIZCRweXmZFotFRhUNuxSB67DXf9vZv3jxIrn2I6XRaJSm0+m2nPoTIECAAAECBDYSELBuxOVhAgQIECDQH4Hr6+sUP1qeAgLXPNcl16qePXuWa2mt1jWZTNJ4PG51TIMRIECAAAECBASs9gABAgQIEBiowM3NTbq6uhro7MubtsC1vDVrs2IB68/acXo1TrFqBAgQIECAAIE2BQSsbWobiwABAgQIZCQQ96/GPaxamQIC1zLXrYmqT05O0u7ubhOvLu6dcf9q3MOqESBAgAABAgTaFBCwtqltLAIECBAgkJmAOxszW5AtyhG4boFXeFcB668LKGAtfDMrnwABAgQIFCogYC104ZRNgAABAgTqEDg/P0+r1aqOV3lHZgIC18wWpMFyBKy/4t7e3jYo7dUECBAgQIAAgYcFBKx2BgECBAgQGLCAgHU4iy9w7e9az2aztL+/398JrjmznZ2dNJ/P13zaYwQIECBAgACB+gQErPVZehMBAgQIEChO4PLyMi0Wi+LqVvD2AgLX7Q1zeYOA9eeVELDmsiPVQYAAAQIEhicgYB3empsxAQIECBD4ReD6+jrFj0ZA4FruHnj9+nU6PDwsdwI1VR4ft4o7WDUCBAgQIECAQNsCAta2xY1HgAABAgQyEri5uUlXV1cZVaSUXAQErrmsxNN1CFh/NhqNRmk6nT4N5gkCBAgQIECAQM0CAtaaQb2OAAECBAiUJCBgLWm1uq1V4Nqt/9dGPzo6SvEz9DaZTNJ4PB46g/kTIECAAAECHQgIWDtANyQBAgQIEMhF4MOHD+ni4iKXctRRiICwNa+FErD+vB5xejVOsWoECBAgQIAAgbYFBKxtixuPAAECBAhkJnB6eppZRcopTUDg2u2KvXz5Mh0fH3dbRAajx/2rcQ+rRoAAAQIECBBoW0DA2ra48QgQIECAQGYC5+fnabVaZVaVckoWELi2u3oC1p+95/N52tnZaRffaAQIECBAgACBlJKA1TYgQIAAAQIDF7i8vEyLxWLgCqbfpIDAtUndlPb399NsNmt2kALefnt7W0CVSiRAgAABAgT6KCBg7eOqmhMBAgQIENhAQMC6AZZHaxEQuNbC+MtLBKzp48nVOMGqESBAgAABAgS6EBCwdqFuTAIECBAgkJHAzc1Nurq6yqgipQxNQOC63YoLWAWs2+0gvQkQIECAAIFtBQSs2wrqT4AA2e0njQAAIABJREFUAQIEChcQsBa+gD0sX+C62aK+ePEiDf1jdfFxq/jIlUaAAAECBAgQ6EJAwNqFujEJECBAgEBGAh8+fEgXFxcZVaQUAp8LCFy/viMErCmNRqM0nU791SFAgAABAgQIdCIgYO2E3aAECBAgQCAvgaGffstrNVTzlIDA9XOhZ8+ePUXW+/9+Mpmk8Xjc+3maIAECBAgQIJCngIA1z3VRFQECBAgQaFXg/Pw8rVarVsc0GIG6BIYcuJ6cnKTd3d26KIt9T5xejVOsGgECBAgQIECgCwEBaxfqxiRAgAABApkJ/PTTT2m5XGZWlXIIVBMYUuAqYP15j8T9q3EPq0aAAAECBAgQ6EJAwNqFujEJECBAgEBmApeXl2mxWGRWlXIIbC/Q97BVwPrzHpnP52lnZ2f7DeMNBAgQIECAAIEKAgLWCmi6ECBAgACBvglcX1+n+NEI9F2gb4HrbDZL+/v7fV+2J+d3e3v75DMeIECAAAECBAg0JSBgbUrWewkQIECAQEECNzc36erqqqCKlUqgHoHSA1cBa/p4cjVOsGoECBAgQIAAga4EBKxdyRuXAAECBAhkJBD3r8Y9rBqBoQuUFrgKWAWsQ/87a/4ECBAgQCAHAQFrDqugBgIECBAgkIHA6elpBlUogUBeArkHrq9fv06Hh4d5obVcTXzcKj5ypREgQIAAAQIEuhIQsHYlb1wCBAgQIJCZgIA1swVRTpYCuQWuR0dHKX6G3CaTSRqPx0MmMHcCBAgQIECgYwEBa8cLYHgCBAgQIJCLwPn5eVqtVrmUow4CRQh0HbgOPWB1/2oRf00USYAAAQIEei8gYO39EpsgAQIECBBYT+Dy8jItFov1HvYUAQIPCrQduA49YJ1Op2k0GtmNBAgQIECAAIFOBQSsnfIbnAABAgQI5CMgYM1nLVTSH4GmA9eXL1+m4+Pj/oBtMBOnVzfA8igBAgQIECDQqICAtVFeLydAgAABAuUI3NzcpKurq3IKVimBAgXqDlz39/fTbDYrUGL7kp1e3d7QGwgQIECAAIF6BASs9Th6CwECBAgQKF5AwFr8EppAgQLbBq5DDVidXi1wsyuZAAECBAj0WEDA2uPFNTUCBAgQILCJwIcPH9LFxcUmXTxLgEDNApsGrkMNWN+8eZP29vZq1vc6AgQIECBAgEA1AQFrNTe9CBAgQIBALwVOT097OS+TIlCiwDph64sXL9LQ/t5GsBoBq0aAAAECBAgQyEVAwJrLSqiDAAECBAhkIHB+fp5Wq1UGlSiBAIH7Ag8FrkMMWJ1e9XeDAAECBAgQyE1AwJrbiqiHAAECBAh0KHB5eZkWi0WHFRiaAIF1BSJwffbs2bqP9+K50WiU4uNWGgECBAgQIEAgJwEBa06roRYCBAgQINCxgIC14wUwPIENBZ4/f75hj3Ifjw9bxenV+K0RIECAAAECBHISELDmtBpqIUCAAAECHQvc3Nykq6urjqswPAEC6wjE3au7u7vrPNqLZ5xe7cUymgQBAgQIEOilgIC1l8tqUgQIECBAoJqAgLWam14EuhAYUsAap1bn83kXzMYkQIAAAQIECDwpIGB9ksgDBAgQIEBgOALL5TL99NNPw5mwmRIoWGA2m6WDg4OCZ7B+6ZPJJI3H4/U7eJIAAQIECBAg0KKAgLVFbEMRIECAAIESBOJUnEaAQP4CQwlYnV7Nfy+qkAABAgQIDF1AwDr0HWD+BAgQIEDgnsD5+XlarVZcCBDIXGAoAet0Ok1x/6pGgAABAgQIEMhVQMCa68qoiwABAgQIdCQgYO0I3rAENhQ4Pj5Oh4eHG/Yq63GnV8taL9USIECAAIGhCghYh7ry5k2AAAECBB4RuLy8TIvFgg8BApkLHB0dpVevXmVe5XblvXnzJu3t7W33Er0JECBAgAABAg0LCFgbBvZ6AgQIECBQmsD19XWKH40AgbwF+h6wRrAaAatGgAABAgQIEMhdQMCa+wqpjwABAgQItCxwc3OTrq6uWh7VcAQIbCrQ94DV6dVNd4TnCRAgQIAAga4EBKxdyRuXAAECBAhkKrBcLtNPP/2UaXXKIkDgTiDuX417WPvY4qNW8XErjQABAgQIECBQgoCAtYRVUiMBAgQIEGhZ4PT0tOURDUeAwKYCBwcHaTabbdot++fjw1YRrrp7NfulUiABAgQIECDwNwEBq61AgAABAgQIfCEgYLUpCOQv0NeA1enV/PeeCgkQIECAAIHPBQSsdgQBAgQIECDwhcD5+XlarVZkCBDIWKCPAWucXp3P5xmrK40AAQIECBAg8KWAgNWuIECAAAECBL4QuLy8TIvFggwBAhkL7O7upr6dNp9MJmk8HmesrjQCBAgQIECAgIDVHiBAgAABAgTWEBCwroHkEQIdC/QtYHV6teMNZXgCBAgQIECgsoATrJXpdCRAgAABAv0VuLm5SVdXV/2doJkR6IHA8+fPezCLX6cQH7aK+1c1AgQIECBAgEBpAgLW0lZMvQQIECBAoAUBAWsLyIYgsKVAnwJWp1e33Ay6EyBAgAABAp0KCFg75Tc4AQIECBDIU+DDhw/p4uIiz+JURYDAx7tX44qAvrQ3b96kvb29vkzHPAgQIECAAIGBCQhYB7bgpkuAAAECBNYV6NvHc9adt+cIlCDQp4A1gtUIWDUCBAgQIECAQKkCAtZSV07dBAgQIECgYYHz8/O0Wq0aHsXrCRCoIjCbzdLBwUGVrtn1cXo1uyVREAECBAgQILChgIB1QzCPEyBAgACBoQj89NNPablcDmW65kmgKIG+BKzxUav4uJVGgAABAgQIEChZQMBa8uqpnQABAgQINChweXmZFotFgyN4NQECVQX6ELDGh60iXHX3atVdoB8BAgQIECCQi4CANZeVUAcBAgQIEMhM4ObmJl1dXWVWlXIIEAiB4+PjdHh4WDSG06tFL5/iCRAgQIAAgU8EBKy2AwECBAgQIPCggIDVxiCQr8DR0VF69epVvgU+UVmcXo27V+O3RoAAAQIECBAoXUDAWvoKqp8AAQIECDQkEPevxj2sGgEC+QmUHrBOJpM0Ho/zg1URAQIECBAgQKCCgIC1ApouBAgQIEBgKAKnp6dDmap5EihKoOSANU6tzufzorwVS4AAAQIECBD4moCA1f4gQIAAAQIEHhU4Pz9Pq9WKEAECmQnE/atxD2uJLT5sFfevagQIECBAgACBvggIWPuykuZBgAABAgQaEBCwNoDqlQRqECg1YHV6tYbF9woCBAgQIEAgOwEBa3ZLoiACBAgQIJCPwOXlZVosFvkUpBICBD4KHBwcpNlsVpxGfNhqb2+vuLoVTIAAAQIECBD4moCA1f4gQIAAAQIEHhW4vr5O8aMRIJCXQIkBawSrEbBqBAgQIECAAIG+CQhY+7ai5kOAAAECBGoUuLm5SXGKNdo333xT45u9igCBbQR2d3dTaR+hc3p1mxXXlwABAgQIEMhZQMCa8+qojQABAgQIdCywXC7TX//61y+qELZ2vDCGH7xAaQGr06uD37IACBAgQIBArwUErL1eXpMjQIAAAQLbC5ycnHz1JcLW7Y29gcCmAs+fP9+0S2fPx4etptOpu1c7WwEDEyBAgAABAk0LCFibFvZ+AgQIECBQuMBTAeun0xO2Fr7Yyi9GoKSAdTQafQxYNQIECBAgQIBAXwUErH1dWfMiQIAAAQI1CZyfn6cPHz5s/DZh68ZkOhBYSyDuXo0rAkpocXo17l6N3xoBAgQIECBAoK8CAta+rqx5ESBAgACBmgTiI1fxsattmrB1Gz19CXwuUFLA6vSq3UuAAAECBAgMQUDAOoRVNkcCBAgQILCFQB0B66fDC1u3WAxdCaSUZrNZOjg4yN4iTq3O5/Ps61QgAQIECBAgQGBbAQHrtoL6EyBAgACBngvE6dUIWZtowtYmVL2z7wKlBKxx72qcYNUIECBAgAABAn0XELD2fYXNjwABAgQIbCnQZMD6aWnC1i0XSvfBCJQQsDq9OpjtaKIECBAgQIBASknAahsQIECAAAECXxWID1zFh67abMLWNrWNVZrA8fFxOjw8zLrs+LDV3t5e1jUqjgABAgQIECBQl4CAtS5J7yFAgAABAj0WODk56Wx2wtbO6A2cqUDuAWsEqxGwagQIECBAgACBoQgIWIey0uZJgAABAgS2EIgTrHGStesmbO16BYyfg8DR0VF69epVDqU8WIPTq9kujcIIECBAgACBhgQErA3Bei0BAgQIEOiTwF//+te0XC6zmpKwNavlUEyLAjkHrE6vtrgRDEWAAAECBAhkIyBgzWYpFEKAAAECBPIVuLy8TPGxq1ybsDXXlVFXEwJx/2pcE5Bbiw9bTadTd6/mtjDqIUCAAAECBBoXELA2TmwAAgQIECBQvsC7d+/S9fV1ERMRthaxTIrcQiDXgHU0Gn0MWDUCBAgQIECAwNAEBKxDW3HzJUCAAAECFQTi/tU4wbpYLLK4i3XdKQhb15XyXEkCBwcHaTabZVVynF6Nu1fjt0aAAAECBAgQGJqAgHVoK26+BAgQIEBgSwFh65aAuhPYUiDHgNXp1S0XVXcCBAgQIECgaAEBa9HLp3gCBAgQINCtwF3YWsr1AXdaTrZ2u2+Mvp3A7u5uOj093e4lNfaOU6vz+bzGN3oVAQIECBAgQKAsAQFrWeulWgIECBAgkK2AsDXbpVFYzwRyC1jj3tU4waoRIECAAAECBIYqIGAd6sqbNwECBAgQaFBA2NogrlcPXuD58+fZGDi9ms1SKIQAAQIECBDoUEDA2iG+oQkQIECAwBAE3r17l1ar1cePZJXUXCNQ0moNq9acAtb4sNXe3t6wFsBsCRAgQIAAAQL3BASstgQBAgQIECDQisDdqdblcpnip6QmbC1ptfpda9y9GlcE5NCcXs1hFdRAgAABAgQI5CAgYM1hFdRAgAABAgQGJnAXti4WixR/LqkJW0tarf7VmlPA6vRq//aXGREgQIAAAQLVBASs1dz0IkCAAAECBGoSELbWBOk1gxDIJWCNawEiYNUIECBAgAABAgRSErDaBQQIECBAgEA2AqV+HCsAnWzNZhv1upDZbJYODg46nWNcDTCdTt292ukqGJwAAQIECBDISUDAmtNqqIUAAQIECBD4RUDYajMQ+FIgh4B1NBp9DFg1AgQIECBAgACBnwUErHYCAQIECBAgkL2AsDX7JVJgSwLHx8fp8PCwpdG+HCZOr8bVAPFbI0CAAAECBAgQELDaAwQIECBAgECBAu/evUur1Srd3NwUVb0rBIparmyL7TpgdXo1262hMAIECBAgQKBDASdYO8Q3NAECBAgQIFBd4O5U63K5TPFTUhO2lrRaedV6dHSUXr161UlRcWp1Pp93MrZBCRAgQIAAAQI5CwhYc14dtREgQIAAAQJrCdyFrYvFIsWfS2rC1pJWq/tauwxY497VOMGqESBAgAABAgQIfC4gYLUjCBAgQIAAgV4JCFt7tZwmc08g7l+NawLabk6vti1uPAIECBAgQKAkAQFrSaulVgIECBAgQGAjAR/H2ojLwwUIdBWwOr1awOZQIgECBAgQINCZgIC1M3oDEyBAgAABAm0KCFvb1DZWUwIHBwdpNps19foH3+v0aqvcBiNAgAABAgQKFBCwFrhoSiZAgAABAgS2ExC2buend3cCXQSsb968SXt7e91N2sgECBAgQIAAgcwFBKyZL5DyCBAgQIAAgWYF3r17l1arVbq5uWl2oAbe7gNZDaBm/sq2A9YIViNg1QgQIECAAAECBB4XELDaHQQIECBAgACBlNLdqdblcpnip7QmbC1txarVu7u7m05PT6t13rBXXA0Qd686vbohnMcJECBAgACBwQkIWAe35CZMgAABAgQIPCVwF7YuFouPwWtpTdha2oqtX+/z58/Xf3jLJ0ej0ceAVSNAgAABAgQIEPi6gIDVDiFAgAABAgQIfEVA2Gp75CTQVsAap1fjaoD4rREgQIAAAQIECAhY7QECBAgQIECAQC0CJX8cKwCcbK1lG3T2krgaIK4IaKM5vdqGsjEIECBAgACBvgg4wdqXlTQPAgQIECBAoFUBYWur3AZL6ePdq20ErHFqdT6fMydAgAABAgQIEFhTQMC6JpTHCBAgQIAAAQKPCQhb7Y02BNoKWOPe1TjBqhEgQIAAAQIECKwnIGBdz8lTBAgQIECAAIG1BN69e5dWq1W6ublZ6/ncHnKNQG4r8ms9s9ksHRwcNFqg06uN8no5AQIECBAg0FMBAWtPF9a0CBAgQIAAgW4F7k61LpfLFD8lNmFrXqvWRsDq9Gpea64aAgQIECBAoAwBAWsZ66RKAgQIECBAoGABYWvBi5dR6cfHx+nw8LCxipxebYzWiwkQIECAAIGeCwhYe77ApkeAAAECBAjkJXAXti4WixR/LrE52drNqjUdsL558ybt7e11MzmjEiBAgAABAgQKFhCwFrx4SidAgAABAgTKFij941ihL2xtbw8eHR2lV69eNTJgBKsRsGoECBAgQIAAAQKbCwhYNzfTgwABAgQIECBQu4CwtXbS3r2wyYDV6dXebRcTIkCAAAECBFoUELC2iG0oAgQIECBAgMA6AsLWdZSG90zcvxrXBNTdRqNRio9baQQIECBAgAABAtUEBKzV3PQiQIAAAQIECLQicHNzk5bLZYrfpTbXCNSzck0ErPFhqzi9Gr81AgQIECBAgACBagIC1mpuehEgQIAAAQIEWhW4O9UaYWv8lNqErdVX7uDgIM1ms+oveKCn06u1cnoZAQIECBAgMFABAetAF960CRAgQIAAgXIFhK3lrt02ldcdsMap1fl8vk1J+hIgQIAAAQIECMSHX29vb29JECBAgAABAgQIlClwF7YuFosUfy61Odn69MrVHbBOJpM0Ho+fHtgTBAgQIECAAAECXxUQsNogBAgQIECAAIGeCPTh41ixFMLWhzfk7u5uOj09rWW3Or1aC6OXECBAgAABAgQ+CghYbQQCBAgQIECAQA8FhK39W9Tnz5/XNqnpdJri/lWNAAECBAgQIEBgewEB6/aG3kCAAAECBAgQyFpA2Jr18qxdXF0Bq9Ora5N7kAABAgQIECCwloCAdS0mDxEgQIAAAQIE+iFwc3OTlstlit8lt6FdIxBXA8QVAXW0N2/epL29vTpe5R0ECBAgQIAAAQKuCLAHCBAgQIAAAQLDFLg71Rpha/yU3IYQttYVsEawGgGrRoAAAQIECBAgUJ+AE6z1WXoTAQIECBAgQKBIAWFr/stWV8Dq9Gr+a61CAgQIECBAoDwBAWt5a6ZiAgQIECBAgEBjAndh62KxSPHnklufTrbOZrN0cHCw1XLER63i41YaAQIECBAgQIBAvQIC1no9vY0AAQIECBAg0BuBvnwcKxak9LB124A1PmwV4aq7V3vz19NECBAgQIAAgYwEBKwZLYZSCBAgQIAAAQK5Cghbu12Z4+PjdHh4WLkIp1cr0+lIgAABAgQIEHhSQMD6JJEHCBAgQIAAAQIEPhXoS9ha0qnWbQLWOL06n89tYgIECBAgQIAAgYYEBKwNwXotAQIECBAgQGAIAjc3N2m5XKb4XXLLPWw9OjpKr169qkQ8mUzSeDyu1FcnAgQIECBAgACBpwUErE8beYIAAQIECBAgQOAJgbtTrRG2xk/JLcewtWrA6vRqyTtR7QQIECBAgEApAgLWUlZKnQQIECBAgACBQgSErfUvVNy/GtcEbNriw1Zx/6pGgAABAgQIECDQnICAtTlbbyZAgAABAgQIDF7gLmxdLBYp/lxy6/Jka5WA1enVkneb2gkQIECAAIGSBASsJa2WWgkQIECAAAECBQv05eNYsQRth60HBwdpNptttPpv3rxJe3t7G/XxMAECBAgQIECAwOYCAtbNzfQgQIAAAQIECBDYUkDYuhngpgFrBKsRsGoECBAgQIAAAQLNCwhYmzc2AgECBAgQIECAwFcEhK1Pb49NA1anV5829QQBAgQIECBAoC4BAWtdkt5DgAABAgQIECCwtcDNzU1aLpcpfpfe6rxGYHd3N52enq5FEh+1io9baQQIECBAgAABAu0ICFjbcTYKAQIECBAgQIDABgJ3p1ojbI2f0tu2Yeu6AWt82CrCVXevlr5j1E+AAAECBAiUJCBgLWm11EqAAAECBAgQGKCAsDWl58+fr7XyTq+uxeQhAgQIECBAgECtAgLWWjm9jAABAgQIECBAoEmBu7B1sVik+HPpbZ2TrXE1QJxgfarF6dW4ezV+awQIECBAgAABAu0JCFjbszYSAQIECBAgQIBAjQJDCVvXDVgnk0kaj8c1CnsVAQIECBAgQIDAOgIC1nWUPEOAAAECBAgQIJC1wF3Yen19nXWd6xb36cnWdQLWOLU6n8/Xfb3nCBAgQIAAAQIEahQQsNaI6VUECBAgQIAAAQLdC/QtbP3uu+/SwcHBV2Hjw1Zx/6pGgAABAgQIECDQvoCAtX1zIxIgQIAAAQIECLQksFwu083NzcefUttsNkv/9E//9Gj5Tq+WurLqJkCAAAECBPoiIGDty0qaBwECBAgQIECAwKMCd6daI3CNn5LaUwFrfNhqb2+vpCmplQABAgQIECDQKwEBa6+W02QIECBAgAABAgSeEigtbD0+Pk7//M///OC0IliNgFUjQIAAAQIECBDoTkDA2p29kQkQIECAAAECBDoWuAtbF4tFij/n2F69epXi56Hm9GqOK6YmAgQIECBAYGgCAtahrbj5EiBAgAABAgQIPCiQa9j6WMDq9KqNTIAAAQIECBDIQ0DAmsc6qIIAAQIECBAgQCAjgbuw9fr6uvOqHgpY48NW0+nU3audr44CCBAgQIAAAQIpCVjtAgIECBAgQIAAAQJfEeg6bI37V+Me1k/baDT6GLBqBAgQIECAAAEC3QsIWLtfAxUQIECAAAECBAgUIrBcLtPNzc3Hn7bawcFB+u67734ZLk6vxt2r8VsjQIAAAQIECBDoXkDA2v0aqIAAAQIECBAgQKAwgbtTrRG4xk+T7X7A6vRqk9reTYAAAQIECBDYXEDAurmZHgQIECBAgAABAgR+EWg6bP00YI1Tq/P5nD4BAgQIECBAgEBGAgLWjBZDKQQIECBAgAABAmUL3IWti8UixZ/raP/4j/+YTk9PP74q7l2NE6waAQIECBAgQIBAPgIC1nzWQiUECBAgQIAAAQI9EqgrbL0LWJ1e7dHmMBUCBAgQIECgVwIC1l4tp8kQIECAAAECBAjkKHAXtl5fX29c3j/8wz987BMfttrb29u4vw4ECBAgQIAAAQLNCghYm/X1dgIECBAgQIAAAQKfCWwatkbAGsFqBKwaAQIECBAgQIBAfgIC1vzWREUECBAgQIAAAQIDEVgul+nm5ubjz0Mt7l6NKwKcXh3IhjBNAgQIECBAoEgBAWuRy6ZoAgQIECBAgACBPgncnWqNwDV+7loErP/yL//i9GqfFttcCBAgQIAAgd4JCFh7t6QmRIAAAQIECBAgULLAp2Hrf//3f6fFYuHu1ZIXVO0ECBAgQIBA7wUErL1fYhMkQIAAAQIECBAoVSDC1v/3//5fqeWrmwABAgQIECAwCAEB6yCW2SQJECBAgAABAgQIECBAgAABAgQIEGhCQMDahKp3EiBAgAABAgQIECBAgAABAgQIECAwCAEB6yCW2SQJECBAgAABAgQIECBAgAABAgQIEGhCQMDahKp3EiBAgAABAgQIECBAgAABAgQIECAwCAEB6yCW2SQJECBAgAABAgQIECBAgAABAgQIEGhCQMDahKp3EiBAgAABAgQIECBAgAABAgQIECAwCAEB6yCW2SQJECBAgAABAgQIECBAgAABAgQIEGhCQMDahKp3EiBAgACB/9+OHdMAAAAgDPPvGhVcqwESygc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KUAUBAAAJqklEQV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8AA60wlAXpyub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47" y="1752600"/>
            <a:ext cx="22524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4572000" cy="22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5400000" flipH="1">
            <a:off x="3167009" y="4242774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4643080"/>
      </p:ext>
    </p:extLst>
  </p:cSld>
  <p:clrMapOvr>
    <a:masterClrMapping/>
  </p:clrMapOvr>
  <p:transition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Пример №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lvl="1"/>
            <a:r>
              <a:rPr lang="bg-BG" noProof="0" dirty="0"/>
              <a:t>От режим пейзаж към режим портрет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076" y="4072147"/>
            <a:ext cx="4572000" cy="22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76" y="1750820"/>
            <a:ext cx="22524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11"/>
          <p:cNvSpPr/>
          <p:nvPr/>
        </p:nvSpPr>
        <p:spPr>
          <a:xfrm>
            <a:off x="4200419" y="2743200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3604750"/>
      </p:ext>
    </p:extLst>
  </p:cSld>
  <p:clrMapOvr>
    <a:masterClrMapping/>
  </p:clrMapOvr>
  <p:transition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E75AA9-15F4-4292-B541-3EA88D4E3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</a:t>
            </a:r>
            <a:r>
              <a:rPr lang="en-US" dirty="0"/>
              <a:t>,</a:t>
            </a:r>
            <a:r>
              <a:rPr lang="bg-BG" dirty="0"/>
              <a:t> да го пробваме</a:t>
            </a:r>
          </a:p>
          <a:p>
            <a:pPr lvl="1"/>
            <a:r>
              <a:rPr lang="bg-BG" dirty="0"/>
              <a:t>Чрез симулация в браузър</a:t>
            </a:r>
          </a:p>
          <a:p>
            <a:pPr lvl="1"/>
            <a:r>
              <a:rPr lang="en-US" dirty="0"/>
              <a:t>Ctrl-Shift-I</a:t>
            </a:r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41F76EEE-193B-430B-BA1E-3BDD4444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33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6B3629-BCA8-437B-9AB2-18B4D640547B}"/>
              </a:ext>
            </a:extLst>
          </p:cNvPr>
          <p:cNvGrpSpPr/>
          <p:nvPr/>
        </p:nvGrpSpPr>
        <p:grpSpPr>
          <a:xfrm>
            <a:off x="5834620" y="1618901"/>
            <a:ext cx="1002043" cy="866538"/>
            <a:chOff x="443415" y="5011943"/>
            <a:chExt cx="1002043" cy="866538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80E93EC-EBA0-4C8B-93BA-6081418CCB1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43415" y="5011943"/>
              <a:ext cx="1002043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Цък там</a:t>
              </a:r>
              <a:endParaRPr lang="bg-BG" sz="18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630933-E497-44B0-B0F9-79B741F42AB0}"/>
                </a:ext>
              </a:extLst>
            </p:cNvPr>
            <p:cNvCxnSpPr/>
            <p:nvPr/>
          </p:nvCxnSpPr>
          <p:spPr>
            <a:xfrm>
              <a:off x="443415" y="5011943"/>
              <a:ext cx="0" cy="86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7E14EA-8F5D-4D63-83B0-380A4892C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6" b="7698"/>
          <a:stretch/>
        </p:blipFill>
        <p:spPr>
          <a:xfrm>
            <a:off x="6317353" y="2922929"/>
            <a:ext cx="2552692" cy="2391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8C89F4-5329-48FC-BEC9-6DC49CA7C71B}"/>
              </a:ext>
            </a:extLst>
          </p:cNvPr>
          <p:cNvSpPr/>
          <p:nvPr/>
        </p:nvSpPr>
        <p:spPr>
          <a:xfrm>
            <a:off x="7432929" y="2907031"/>
            <a:ext cx="97536" cy="1022984"/>
          </a:xfrm>
          <a:prstGeom prst="rect">
            <a:avLst/>
          </a:prstGeom>
          <a:solidFill>
            <a:srgbClr val="FF388C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983154"/>
      </p:ext>
    </p:extLst>
  </p:cSld>
  <p:clrMapOvr>
    <a:masterClrMapping/>
  </p:clrMapOvr>
  <p:transition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да направим?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Фиксиране на мащаба</a:t>
            </a:r>
          </a:p>
          <a:p>
            <a:pPr lvl="1"/>
            <a:r>
              <a:rPr lang="bg-BG" noProof="0" dirty="0"/>
              <a:t>Параметър </a:t>
            </a:r>
            <a:r>
              <a:rPr lang="bg-BG" noProof="0" dirty="0" err="1">
                <a:solidFill>
                  <a:srgbClr val="FF388C"/>
                </a:solidFill>
              </a:rPr>
              <a:t>viewport</a:t>
            </a:r>
            <a:r>
              <a:rPr lang="bg-BG" noProof="0" dirty="0"/>
              <a:t> в таг </a:t>
            </a:r>
            <a:r>
              <a:rPr lang="bg-BG" noProof="0" dirty="0" err="1">
                <a:solidFill>
                  <a:srgbClr val="FF388C"/>
                </a:solidFill>
              </a:rPr>
              <a:t>meta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Улавяне на промяна в размера</a:t>
            </a:r>
          </a:p>
          <a:p>
            <a:pPr lvl="1"/>
            <a:r>
              <a:rPr lang="bg-BG" noProof="0" dirty="0"/>
              <a:t>Слухтим за събитието </a:t>
            </a:r>
            <a:r>
              <a:rPr lang="bg-BG" noProof="0" dirty="0" err="1">
                <a:solidFill>
                  <a:srgbClr val="FF388C"/>
                </a:solidFill>
              </a:rPr>
              <a:t>resize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чрез </a:t>
            </a:r>
            <a:r>
              <a:rPr lang="bg-BG" noProof="0" dirty="0" err="1"/>
              <a:t>подслушвател</a:t>
            </a:r>
            <a:r>
              <a:rPr lang="bg-BG" noProof="0" dirty="0"/>
              <a:t> с </a:t>
            </a:r>
            <a:r>
              <a:rPr lang="bg-BG" noProof="0" dirty="0" err="1">
                <a:solidFill>
                  <a:srgbClr val="FF388C"/>
                </a:solidFill>
              </a:rPr>
              <a:t>addEventListener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Преизчисляваме аспекта на камерата и размера на </a:t>
            </a:r>
            <a:r>
              <a:rPr lang="bg-BG" noProof="0" dirty="0" err="1"/>
              <a:t>рендъра</a:t>
            </a:r>
            <a:endParaRPr lang="bg-BG" noProof="0" dirty="0"/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2031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Използвани средства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Платформа</a:t>
            </a:r>
          </a:p>
          <a:p>
            <a:pPr lvl="1"/>
            <a:r>
              <a:rPr lang="bg-BG" noProof="0" dirty="0"/>
              <a:t>Хардуер с графичен процесор</a:t>
            </a:r>
          </a:p>
          <a:p>
            <a:pPr lvl="1"/>
            <a:r>
              <a:rPr lang="bg-BG" noProof="0" dirty="0"/>
              <a:t>Почти всяка съвременна ОС</a:t>
            </a:r>
          </a:p>
          <a:p>
            <a:pPr lvl="1"/>
            <a:r>
              <a:rPr lang="bg-BG" noProof="0" dirty="0"/>
              <a:t>Обикновен текстов редактор</a:t>
            </a:r>
          </a:p>
          <a:p>
            <a:pPr lvl="1"/>
            <a:r>
              <a:rPr lang="bg-BG" noProof="0" dirty="0"/>
              <a:t>Браузър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</a:t>
            </a:r>
            <a:r>
              <a:rPr lang="bg-BG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WebGL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HTML5</a:t>
            </a:r>
          </a:p>
          <a:p>
            <a:r>
              <a:rPr lang="bg-BG" noProof="0" dirty="0"/>
              <a:t>Специализиран хардуер</a:t>
            </a:r>
          </a:p>
          <a:p>
            <a:pPr lvl="1"/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3D</a:t>
            </a:r>
            <a:r>
              <a:rPr lang="bg-BG" noProof="0" dirty="0"/>
              <a:t> очила и смартфон</a:t>
            </a:r>
          </a:p>
        </p:txBody>
      </p:sp>
    </p:spTree>
    <p:extLst>
      <p:ext uri="{BB962C8B-B14F-4D97-AF65-F5344CB8AC3E}">
        <p14:creationId xmlns:p14="http://schemas.microsoft.com/office/powerpoint/2010/main" val="537523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 при промяна на прозореца</a:t>
            </a:r>
          </a:p>
          <a:p>
            <a:pPr lvl="1"/>
            <a:r>
              <a:rPr lang="bg-BG" noProof="0" dirty="0"/>
              <a:t>Автоматично преоразмеряване при ръчна промяна на размера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E0446621-C062-4EE7-B2DF-827A1C0CCA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985700"/>
      </p:ext>
    </p:extLst>
  </p:cSld>
  <p:clrMapOvr>
    <a:masterClrMapping/>
  </p:clrMapOvr>
  <p:transition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 при смартфон</a:t>
            </a:r>
          </a:p>
          <a:p>
            <a:pPr lvl="1"/>
            <a:r>
              <a:rPr lang="bg-BG" noProof="0" dirty="0"/>
              <a:t>Автоматично преоразмеряване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47" y="1752600"/>
            <a:ext cx="22524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2927132"/>
            <a:ext cx="4572000" cy="22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11"/>
          <p:cNvSpPr/>
          <p:nvPr/>
        </p:nvSpPr>
        <p:spPr>
          <a:xfrm rot="2172345">
            <a:off x="3673977" y="1738862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1"/>
          <p:cNvSpPr/>
          <p:nvPr/>
        </p:nvSpPr>
        <p:spPr>
          <a:xfrm rot="12972345">
            <a:off x="3422042" y="5091662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6895042"/>
      </p:ext>
    </p:extLst>
  </p:cSld>
  <p:clrMapOvr>
    <a:masterClrMapping/>
  </p:clrMapOvr>
  <p:transition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3717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Не забравяйте за теста на следващото занятие</a:t>
            </a:r>
          </a:p>
        </p:txBody>
      </p:sp>
    </p:spTree>
    <p:extLst>
      <p:ext uri="{BB962C8B-B14F-4D97-AF65-F5344CB8AC3E}">
        <p14:creationId xmlns:p14="http://schemas.microsoft.com/office/powerpoint/2010/main" val="327764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Провеждане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Занятия</a:t>
            </a:r>
          </a:p>
          <a:p>
            <a:pPr lvl="1"/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Лекции по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часа седмично</a:t>
            </a:r>
          </a:p>
          <a:p>
            <a:pPr lvl="1"/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Упражненията по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часа седмично</a:t>
            </a:r>
          </a:p>
          <a:p>
            <a:r>
              <a:rPr lang="bg-BG" noProof="0" dirty="0"/>
              <a:t>Текущ контрол</a:t>
            </a:r>
          </a:p>
          <a:p>
            <a:pPr lvl="1"/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Домашни задания –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броя</a:t>
            </a:r>
          </a:p>
          <a:p>
            <a:pPr lvl="1"/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Тестове – 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броя</a:t>
            </a:r>
          </a:p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Изпит</a:t>
            </a: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брой (за скъсаните –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2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3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или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4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броя)</a:t>
            </a:r>
            <a:endParaRPr lang="bg-BG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94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7418</TotalTime>
  <Words>4099</Words>
  <Application>Microsoft Office PowerPoint</Application>
  <PresentationFormat>On-screen Show (4:3)</PresentationFormat>
  <Paragraphs>737</Paragraphs>
  <Slides>83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-apple-system</vt:lpstr>
      <vt:lpstr>Arial</vt:lpstr>
      <vt:lpstr>Arial Black</vt:lpstr>
      <vt:lpstr>Calibri</vt:lpstr>
      <vt:lpstr>Calibri Light</vt:lpstr>
      <vt:lpstr>Cambria</vt:lpstr>
      <vt:lpstr>Cambria Math</vt:lpstr>
      <vt:lpstr>Candara</vt:lpstr>
      <vt:lpstr>Symbol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PowerPoint Presentation</vt:lpstr>
      <vt:lpstr>PowerPoint Presentation</vt:lpstr>
      <vt:lpstr>В момента слушате</vt:lpstr>
      <vt:lpstr>Цели на курса</vt:lpstr>
      <vt:lpstr>PowerPoint Presentation</vt:lpstr>
      <vt:lpstr>Изисквания</vt:lpstr>
      <vt:lpstr>Използвани средства</vt:lpstr>
      <vt:lpstr>Провеждане</vt:lpstr>
      <vt:lpstr>Оценяване</vt:lpstr>
      <vt:lpstr>Натовареност</vt:lpstr>
      <vt:lpstr>Изпит</vt:lpstr>
      <vt:lpstr>Наказания</vt:lpstr>
      <vt:lpstr>Мудъл</vt:lpstr>
      <vt:lpstr>Вероятни често задавани въпроси</vt:lpstr>
      <vt:lpstr>Групов проект</vt:lpstr>
      <vt:lpstr>PowerPoint Presentation</vt:lpstr>
      <vt:lpstr>Какво е VR</vt:lpstr>
      <vt:lpstr>Симулирани сетива</vt:lpstr>
      <vt:lpstr>Какво е AR</vt:lpstr>
      <vt:lpstr>Какво е MR</vt:lpstr>
      <vt:lpstr>Какво е XR</vt:lpstr>
      <vt:lpstr>Какво е BR?</vt:lpstr>
      <vt:lpstr>Какво е BR?</vt:lpstr>
      <vt:lpstr>PowerPoint Presentation</vt:lpstr>
      <vt:lpstr>Примери от курса</vt:lpstr>
      <vt:lpstr>PowerPoint Presentation</vt:lpstr>
      <vt:lpstr>PowerPoint Presentation</vt:lpstr>
      <vt:lpstr>PowerPoint Presentation</vt:lpstr>
      <vt:lpstr>Последен пример</vt:lpstr>
      <vt:lpstr>PowerPoint Presentation</vt:lpstr>
      <vt:lpstr>Използвани технологии</vt:lpstr>
      <vt:lpstr>HTML</vt:lpstr>
      <vt:lpstr>CSS</vt:lpstr>
      <vt:lpstr>JavaScript (JS)</vt:lpstr>
      <vt:lpstr>WebGL</vt:lpstr>
      <vt:lpstr>WebXR</vt:lpstr>
      <vt:lpstr>Изисквания към браузърите</vt:lpstr>
      <vt:lpstr>Проверка WebGL</vt:lpstr>
      <vt:lpstr>Софтуер</vt:lpstr>
      <vt:lpstr>Библиотеки и модули</vt:lpstr>
      <vt:lpstr>PowerPoint Presentation</vt:lpstr>
      <vt:lpstr>Three.js</vt:lpstr>
      <vt:lpstr>Инсталиране</vt:lpstr>
      <vt:lpstr>Използване</vt:lpstr>
      <vt:lpstr>PowerPoint Presentation</vt:lpstr>
      <vt:lpstr>PowerPoint Presentation</vt:lpstr>
      <vt:lpstr>Първата ни програма</vt:lpstr>
      <vt:lpstr>HTML страница</vt:lpstr>
      <vt:lpstr>PowerPoint Presentation</vt:lpstr>
      <vt:lpstr>PowerPoint Presentation</vt:lpstr>
      <vt:lpstr>JavaScript в HTML</vt:lpstr>
      <vt:lpstr>PowerPoint Presentation</vt:lpstr>
      <vt:lpstr>PowerPoint Presentation</vt:lpstr>
      <vt:lpstr>PowerPoint Presentation</vt:lpstr>
      <vt:lpstr>ООПично отклонение</vt:lpstr>
      <vt:lpstr>Първа сцена</vt:lpstr>
      <vt:lpstr>Започваме го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Много код ли е това? </vt:lpstr>
      <vt:lpstr>PowerPoint Presentation</vt:lpstr>
      <vt:lpstr>Анимация в браузър</vt:lpstr>
      <vt:lpstr>Анимация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Мобилна учтивост</vt:lpstr>
      <vt:lpstr>PowerPoint Presentation</vt:lpstr>
      <vt:lpstr>PowerPoint Presentation</vt:lpstr>
      <vt:lpstr>PowerPoint Presentation</vt:lpstr>
      <vt:lpstr>Какво да направим?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WebGL-01. Introduction</dc:title>
  <dc:creator>Pavel Boytchev</dc:creator>
  <cp:lastModifiedBy>Pavel Boytchev</cp:lastModifiedBy>
  <cp:revision>552</cp:revision>
  <dcterms:created xsi:type="dcterms:W3CDTF">2013-12-13T09:03:57Z</dcterms:created>
  <dcterms:modified xsi:type="dcterms:W3CDTF">2022-02-22T12:43:42Z</dcterms:modified>
</cp:coreProperties>
</file>